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73"/>
  </p:notesMasterIdLst>
  <p:sldIdLst>
    <p:sldId id="256" r:id="rId2"/>
    <p:sldId id="285" r:id="rId3"/>
    <p:sldId id="287" r:id="rId4"/>
    <p:sldId id="288" r:id="rId5"/>
    <p:sldId id="286" r:id="rId6"/>
    <p:sldId id="289" r:id="rId7"/>
    <p:sldId id="290" r:id="rId8"/>
    <p:sldId id="260" r:id="rId9"/>
    <p:sldId id="262" r:id="rId10"/>
    <p:sldId id="263" r:id="rId11"/>
    <p:sldId id="264" r:id="rId12"/>
    <p:sldId id="267" r:id="rId13"/>
    <p:sldId id="270" r:id="rId14"/>
    <p:sldId id="273" r:id="rId15"/>
    <p:sldId id="269" r:id="rId16"/>
    <p:sldId id="268" r:id="rId17"/>
    <p:sldId id="306" r:id="rId18"/>
    <p:sldId id="307" r:id="rId19"/>
    <p:sldId id="308" r:id="rId20"/>
    <p:sldId id="272" r:id="rId21"/>
    <p:sldId id="303" r:id="rId22"/>
    <p:sldId id="275" r:id="rId23"/>
    <p:sldId id="318" r:id="rId24"/>
    <p:sldId id="279" r:id="rId25"/>
    <p:sldId id="280" r:id="rId26"/>
    <p:sldId id="335" r:id="rId27"/>
    <p:sldId id="336" r:id="rId28"/>
    <p:sldId id="302" r:id="rId29"/>
    <p:sldId id="276" r:id="rId30"/>
    <p:sldId id="337" r:id="rId31"/>
    <p:sldId id="313" r:id="rId32"/>
    <p:sldId id="314" r:id="rId33"/>
    <p:sldId id="334" r:id="rId34"/>
    <p:sldId id="281" r:id="rId35"/>
    <p:sldId id="282" r:id="rId36"/>
    <p:sldId id="338" r:id="rId37"/>
    <p:sldId id="299" r:id="rId38"/>
    <p:sldId id="277" r:id="rId39"/>
    <p:sldId id="339" r:id="rId40"/>
    <p:sldId id="340" r:id="rId41"/>
    <p:sldId id="283" r:id="rId42"/>
    <p:sldId id="284" r:id="rId43"/>
    <p:sldId id="341" r:id="rId44"/>
    <p:sldId id="342" r:id="rId45"/>
    <p:sldId id="304" r:id="rId46"/>
    <p:sldId id="343" r:id="rId47"/>
    <p:sldId id="345" r:id="rId48"/>
    <p:sldId id="295" r:id="rId49"/>
    <p:sldId id="296" r:id="rId50"/>
    <p:sldId id="344" r:id="rId51"/>
    <p:sldId id="319" r:id="rId52"/>
    <p:sldId id="305" r:id="rId53"/>
    <p:sldId id="274" r:id="rId54"/>
    <p:sldId id="320" r:id="rId55"/>
    <p:sldId id="297" r:id="rId56"/>
    <p:sldId id="298" r:id="rId57"/>
    <p:sldId id="346" r:id="rId58"/>
    <p:sldId id="347" r:id="rId59"/>
    <p:sldId id="321" r:id="rId60"/>
    <p:sldId id="324" r:id="rId61"/>
    <p:sldId id="323" r:id="rId62"/>
    <p:sldId id="322" r:id="rId63"/>
    <p:sldId id="325" r:id="rId64"/>
    <p:sldId id="326" r:id="rId65"/>
    <p:sldId id="327" r:id="rId66"/>
    <p:sldId id="328" r:id="rId67"/>
    <p:sldId id="331" r:id="rId68"/>
    <p:sldId id="332" r:id="rId69"/>
    <p:sldId id="329" r:id="rId70"/>
    <p:sldId id="330" r:id="rId71"/>
    <p:sldId id="312" r:id="rId7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59" autoAdjust="0"/>
    <p:restoredTop sz="94129" autoAdjust="0"/>
  </p:normalViewPr>
  <p:slideViewPr>
    <p:cSldViewPr>
      <p:cViewPr>
        <p:scale>
          <a:sx n="96" d="100"/>
          <a:sy n="96" d="100"/>
        </p:scale>
        <p:origin x="1296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9675C33-5ED1-41A1-B50E-D4AA71ED22AF}" type="datetimeFigureOut">
              <a:rPr lang="en-US"/>
              <a:pPr>
                <a:defRPr/>
              </a:pPr>
              <a:t>11/6/15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FF11213-E783-4CE4-959C-B6AFB167A2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753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://www.slideshare.net/AlexMerle/design-principles-presentation-3384698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0%D0%BD%D0%B3%D0%BB%D0%B8%D0%B9%D1%81%D0%BA%D0%B8%D0%B9_%D1%8F%D0%B7%D1%8B%D0%BA" TargetMode="External"/><Relationship Id="rId4" Type="http://schemas.openxmlformats.org/officeDocument/2006/relationships/hyperlink" Target="http://ru.wikipedia.org/wiki/%D0%9D%D0%B0%D1%81%D1%82%D0%BE%D0%BB%D1%8C%D0%BD%D0%B0%D1%8F_%D0%B8%D0%B3%D1%80%D0%B0" TargetMode="External"/><Relationship Id="rId5" Type="http://schemas.openxmlformats.org/officeDocument/2006/relationships/hyperlink" Target="http://ru.wikipedia.org/w/index.php?title=Parker_Brothers&amp;action=edit&amp;redlink=1" TargetMode="External"/><Relationship Id="rId6" Type="http://schemas.openxmlformats.org/officeDocument/2006/relationships/hyperlink" Target="http://ru.wikipedia.org/wiki/Hasbro" TargetMode="External"/><Relationship Id="rId7" Type="http://schemas.openxmlformats.org/officeDocument/2006/relationships/hyperlink" Target="http://ru.wikipedia.org/wiki/%D0%A1%D1%83%D0%B0%D1%85%D0%B8%D0%BB%D0%B8" TargetMode="External"/><Relationship Id="rId8" Type="http://schemas.openxmlformats.org/officeDocument/2006/relationships/hyperlink" Target="http://ru.wikipedia.org/wiki/%D0%94%D0%B6%D0%B5%D0%BD%D0%B3%D0%B0#cite_note-1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0%D0%BD%D0%B3%D0%BB%D0%B8%D0%B9%D1%81%D0%BA%D0%B8%D0%B9_%D1%8F%D0%B7%D1%8B%D0%BA" TargetMode="External"/><Relationship Id="rId4" Type="http://schemas.openxmlformats.org/officeDocument/2006/relationships/hyperlink" Target="http://ru.wikipedia.org/wiki/IP" TargetMode="External"/><Relationship Id="rId5" Type="http://schemas.openxmlformats.org/officeDocument/2006/relationships/hyperlink" Target="http://ru.wikipedia.org/wiki/%D0%AD%D0%BB%D0%B5%D0%BA%D1%82%D1%80%D0%BE%D0%BD%D0%BD%D0%B0%D1%8F_%D0%BF%D0%BE%D1%87%D1%82%D0%B0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://www.c2.com/cgi/wiki?ComplexityAsDebt" TargetMode="Externa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ergeyteplyakov.blogspot.com/2014/08/single-responsibility-principle.html" TargetMode="External"/><Relationship Id="rId4" Type="http://schemas.openxmlformats.org/officeDocument/2006/relationships/hyperlink" Target="http://sergeyteplyakov.blogspot.ca/2014/08/open-closed-principle.html" TargetMode="External"/><Relationship Id="rId5" Type="http://schemas.openxmlformats.org/officeDocument/2006/relationships/hyperlink" Target="http://sergeyteplyakov.blogspot.ca/2014/09/liskov-substitution-principle.html" TargetMode="External"/><Relationship Id="rId6" Type="http://schemas.openxmlformats.org/officeDocument/2006/relationships/hyperlink" Target="http://sergeyteplyakov.blogspot.com/2014/08/interface-segregation-principl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hlinkClick r:id="rId3"/>
              </a:rPr>
              <a:t>http://www.slideshare.net/AlexMerle/design-principles-presentation-3384698</a:t>
            </a:r>
            <a:endParaRPr lang="ru-RU" dirty="0" smtClean="0"/>
          </a:p>
          <a:p>
            <a:pPr eaLnBrk="1" hangingPunct="1">
              <a:spcBef>
                <a:spcPct val="0"/>
              </a:spcBef>
            </a:pPr>
            <a:endParaRPr lang="ru-RU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http://</a:t>
            </a:r>
            <a:r>
              <a:rPr lang="en-US" dirty="0" err="1" smtClean="0"/>
              <a:t>sergeyteplyakov.blogspot.com</a:t>
            </a:r>
            <a:r>
              <a:rPr lang="en-US" dirty="0" smtClean="0"/>
              <a:t>/2012/10/blog-post_26.html</a:t>
            </a:r>
            <a:endParaRPr lang="ru-RU" dirty="0" smtClean="0"/>
          </a:p>
          <a:p>
            <a:pPr eaLnBrk="1" hangingPunct="1">
              <a:spcBef>
                <a:spcPct val="0"/>
              </a:spcBef>
            </a:pPr>
            <a:endParaRPr lang="ru-RU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https://</a:t>
            </a:r>
            <a:r>
              <a:rPr lang="en-US" dirty="0" err="1" smtClean="0"/>
              <a:t>sohabr.net</a:t>
            </a:r>
            <a:r>
              <a:rPr lang="en-US" dirty="0" smtClean="0"/>
              <a:t>/</a:t>
            </a:r>
            <a:r>
              <a:rPr lang="en-US" dirty="0" err="1" smtClean="0"/>
              <a:t>habr</a:t>
            </a:r>
            <a:r>
              <a:rPr lang="en-US" dirty="0" smtClean="0"/>
              <a:t>/post/270001/</a:t>
            </a:r>
            <a:endParaRPr lang="ru-RU" dirty="0" smtClean="0"/>
          </a:p>
          <a:p>
            <a:pPr eaLnBrk="1" hangingPunct="1">
              <a:spcBef>
                <a:spcPct val="0"/>
              </a:spcBef>
            </a:pPr>
            <a:endParaRPr lang="ru-RU" dirty="0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22BFF5-499E-4630-8997-5AC6C17FF6B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44247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 err="1" smtClean="0"/>
              <a:t>сфокусированность</a:t>
            </a:r>
            <a:endParaRPr lang="ru-RU" dirty="0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A97F40-4743-4860-A5FB-C1271C641F8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3AB163-CE84-434C-B1BC-082C518A1BF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922FDF-0BB8-4545-8DE9-30B6D431575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61543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922FDF-0BB8-4545-8DE9-30B6D431575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922FDF-0BB8-4545-8DE9-30B6D431575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2026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922FDF-0BB8-4545-8DE9-30B6D431575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9606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F636BF-4A6D-402B-A1B3-F7C9F829E54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Дженга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Английский язык"/>
              </a:rPr>
              <a:t>англ.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Jenga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—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Настольная игра"/>
              </a:rPr>
              <a:t>настольная игра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придуманная Лесли Скотт и распространяемая компанией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arker Brothers (страница отсутствует)"/>
              </a:rPr>
              <a:t>Parker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arker Brothers (страница отсутствует)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arker Brothers (страница отсутствует)"/>
              </a:rPr>
              <a:t>Brothers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(подразделение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Hasbro"/>
              </a:rPr>
              <a:t>Hasbro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Игроки по очереди достают блоки из основания башни и кладут их наверх, делая башню всё более высокой и все менее устойчивой. Слово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jenga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повелительное наклонение от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kujenga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 переводе с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Суахили"/>
              </a:rPr>
              <a:t>суахили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означающего «строить»</a:t>
            </a:r>
            <a:r>
              <a:rPr lang="ru-RU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[1]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Разрабатывать программное обеспечение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бирюльки играть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33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 smtClean="0"/>
              <a:t>только потому, что вы можете, не значит, что нужно</a:t>
            </a: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7226BB-084F-4AF9-BE81-4AA2DB97459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2266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82296" indent="0">
              <a:buNone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SPR, чтобы наш класс был связанным внутри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cohesive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cohision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82296" indent="0">
              <a:buNone/>
            </a:pP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Смысл принципа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Борьба со сложностью, важность которой резко возрастает при развитии логики приложения.</a:t>
            </a:r>
            <a:endParaRPr lang="ru-RU" sz="1200" b="1" dirty="0" smtClean="0"/>
          </a:p>
          <a:p>
            <a:pPr marL="82296" indent="0">
              <a:buNone/>
            </a:pPr>
            <a:r>
              <a:rPr lang="ru-RU" sz="1200" b="1" dirty="0" smtClean="0"/>
              <a:t>Краткое описание: </a:t>
            </a:r>
            <a:r>
              <a:rPr lang="ru-RU" sz="1200" dirty="0" smtClean="0"/>
              <a:t>Любой сложный класс должен быть разбит на несколько простых составляющих, отвечающих за определенный аспект поведения, что упрощает как понимание, так и будущее развитие.</a:t>
            </a:r>
          </a:p>
          <a:p>
            <a:pPr marL="82296" indent="0">
              <a:buNone/>
            </a:pPr>
            <a:r>
              <a:rPr lang="ru-RU" sz="1200" b="1" dirty="0" smtClean="0"/>
              <a:t>Типовые примеры нарушения: </a:t>
            </a:r>
            <a:endParaRPr lang="en-US" sz="1200" b="1" dirty="0" smtClean="0"/>
          </a:p>
          <a:p>
            <a:r>
              <a:rPr lang="ru-RU" sz="1200" dirty="0" smtClean="0"/>
              <a:t>смешивание логики и инфраструктуры: бизнес-логика смешана с представлением, слоем </a:t>
            </a:r>
            <a:r>
              <a:rPr lang="ru-RU" sz="1200" dirty="0" err="1" smtClean="0"/>
              <a:t>персистентности</a:t>
            </a:r>
            <a:r>
              <a:rPr lang="ru-RU" sz="1200" dirty="0" smtClean="0"/>
              <a:t>, находится внутри WCF или </a:t>
            </a:r>
            <a:r>
              <a:rPr lang="ru-RU" sz="1200" dirty="0" err="1" smtClean="0"/>
              <a:t>windows</a:t>
            </a:r>
            <a:r>
              <a:rPr lang="ru-RU" sz="1200" dirty="0" smtClean="0"/>
              <a:t>-сервисов и т.п. </a:t>
            </a:r>
            <a:endParaRPr lang="en-US" sz="1200" dirty="0" smtClean="0"/>
          </a:p>
          <a:p>
            <a:r>
              <a:rPr lang="ru-RU" sz="1200" dirty="0" smtClean="0"/>
              <a:t>класс/модуль решает задачи разных уровней абстракции: вычисляет и отправляет уведомления по электронной почте; разбирает </a:t>
            </a:r>
            <a:r>
              <a:rPr lang="ru-RU" sz="1200" dirty="0" err="1" smtClean="0"/>
              <a:t>json</a:t>
            </a:r>
            <a:r>
              <a:rPr lang="ru-RU" sz="1200" dirty="0" smtClean="0"/>
              <a:t>-объект и анализирует его содержимое и т.п.</a:t>
            </a:r>
          </a:p>
          <a:p>
            <a:pPr marL="82296" indent="0">
              <a:buNone/>
            </a:pPr>
            <a:r>
              <a:rPr lang="ru-RU" sz="1200" b="1" dirty="0" err="1" smtClean="0"/>
              <a:t>Anti</a:t>
            </a:r>
            <a:r>
              <a:rPr lang="ru-RU" sz="1200" b="1" dirty="0" smtClean="0"/>
              <a:t>-SRP </a:t>
            </a:r>
            <a:r>
              <a:rPr lang="ru-RU" sz="1200" dirty="0" smtClean="0"/>
              <a:t>– Принцип размытой ответственности. Чрезмерная любовь к SRP ведет к обилию мелких классов/методов и размазыванию логики между ними.</a:t>
            </a:r>
          </a:p>
          <a:p>
            <a:pPr marL="82296" indent="0">
              <a:buNone/>
            </a:pPr>
            <a:endParaRPr lang="en-US" sz="120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SRP предназначен для борьбы со сложностью. На самом деле, любой принцип или паттерн проектирования предназначен для этого. Когда в нашем приложении всего 200 строк, то дизайн как таковой вообще не нужен. Достаточно аккуратно написать 5-7 методов и все будет хорошо. Проблемы возникают, когда система растет и увеличивается в масштабах. Поскольку сложность растет не линейно при увеличении размера приложения приходится подходить к дизайну более осмысленно, вспоминать всякие страшные слова, типа абстракции и сокрытия информации, лучше продумывать обязанности каждого класса, чтобы у разработчика сегодня и через год была возможность сосредоточиться на главной проблеме класса/модуля и проигнорировать второстепенные детали.</a:t>
            </a:r>
            <a:endParaRPr lang="en-US" dirty="0" smtClean="0"/>
          </a:p>
          <a:p>
            <a:pPr eaLnBrk="1" hangingPunct="1">
              <a:spcBef>
                <a:spcPct val="0"/>
              </a:spcBef>
            </a:pPr>
            <a:endParaRPr lang="ru-RU" dirty="0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508E29-F2FF-40F4-96E8-A90C3FE0F0D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92707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62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dirty="0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B7059E6-87B3-4F93-B058-9A1EEBDF86C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dirty="0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2E1F31-7692-4CC8-97BC-CCD965B2F6D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 smtClean="0"/>
              <a:t>открытой хирургии груди не требуется, когда надеваете пальто</a:t>
            </a:r>
          </a:p>
          <a:p>
            <a:pPr eaLnBrk="1" hangingPunct="1">
              <a:spcBef>
                <a:spcPct val="0"/>
              </a:spcBef>
            </a:pPr>
            <a:endParaRPr lang="ru-RU" dirty="0" smtClean="0"/>
          </a:p>
          <a:p>
            <a:pPr eaLnBrk="1" hangingPunct="1">
              <a:spcBef>
                <a:spcPct val="0"/>
              </a:spcBef>
            </a:pPr>
            <a:endParaRPr lang="ru-RU" b="1" dirty="0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324B817-BABC-4BC5-900B-024D7808A4F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bg-BG" sz="1200" dirty="0" err="1" smtClean="0"/>
              <a:t>Бертран</a:t>
            </a:r>
            <a:r>
              <a:rPr lang="bg-BG" sz="1200" dirty="0" smtClean="0"/>
              <a:t> </a:t>
            </a:r>
            <a:r>
              <a:rPr lang="bg-BG" sz="1200" dirty="0" err="1" smtClean="0"/>
              <a:t>Мейер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ru-RU" dirty="0" smtClean="0"/>
          </a:p>
          <a:p>
            <a:r>
              <a:rPr lang="ru-RU" dirty="0" smtClean="0"/>
              <a:t>Смысл: ограничить распространение изменений минимальным числом классов/модулей; позволить вести параллельную разработку путем фиксации интерфейсов классов и открытости реализаций.</a:t>
            </a:r>
          </a:p>
          <a:p>
            <a:endParaRPr lang="ru-RU" dirty="0" smtClean="0"/>
          </a:p>
          <a:p>
            <a:r>
              <a:rPr lang="ru-RU" dirty="0" smtClean="0"/>
              <a:t>Краткое описание: закрытость модулей означает стабильность интерфейса и возможность использования классов/модулей клиентами. Открытость модулей означает возможность внесения изменений в поведении, путем изменения реализации или же путем переопределения поведения в наследниках. Борьба с изменениями заключается в ограничении количества изменений минимальным числом классов/модулей и не подразумевает возможность изменения поведения без перекомпиляции. На практике требуемая «гибкость» обеспечивается за счет наследования и сопоставления с образцом (</a:t>
            </a:r>
            <a:r>
              <a:rPr lang="ru-RU" dirty="0" err="1" smtClean="0"/>
              <a:t>pattern</a:t>
            </a:r>
            <a:r>
              <a:rPr lang="ru-RU" dirty="0" smtClean="0"/>
              <a:t> </a:t>
            </a:r>
            <a:r>
              <a:rPr lang="ru-RU" dirty="0" err="1" smtClean="0"/>
              <a:t>matching</a:t>
            </a:r>
            <a:r>
              <a:rPr lang="ru-RU" dirty="0" smtClean="0"/>
              <a:t>), в зависимости от того, какую операцию мы хотим упростить – добавление нового подтипа в иерархию наследования или добавление новой операции в семейство типов.</a:t>
            </a:r>
          </a:p>
          <a:p>
            <a:endParaRPr lang="ru-RU" dirty="0" smtClean="0"/>
          </a:p>
          <a:p>
            <a:r>
              <a:rPr lang="ru-RU" dirty="0" smtClean="0"/>
              <a:t>Типичные примеры нарушения: размазывание информации об иерархии типов по всему приложению.</a:t>
            </a:r>
          </a:p>
          <a:p>
            <a:endParaRPr lang="ru-RU" dirty="0" smtClean="0"/>
          </a:p>
          <a:p>
            <a:r>
              <a:rPr lang="ru-RU" dirty="0" err="1" smtClean="0"/>
              <a:t>Anti</a:t>
            </a:r>
            <a:r>
              <a:rPr lang="ru-RU" dirty="0" smtClean="0"/>
              <a:t>-OCP – Принцип фабрики-фабрик: Чрезмерная любовь к OCP ведет к переусложненным решениям с чрезмерным числом уровней абстракции.</a:t>
            </a:r>
          </a:p>
          <a:p>
            <a:r>
              <a:rPr lang="ru-RU" dirty="0" smtClean="0"/>
              <a:t>Во-первых, за счет абстракции и инкапсуляции. Мы выделяем существенные части системы в виде интерфейсов и абстрактных классов, не задумываясь о реализации, которая будет скрыта от клиентов. Но даже конкретный класс, унаследованный от </a:t>
            </a:r>
            <a:r>
              <a:rPr lang="ru-RU" dirty="0" err="1" smtClean="0"/>
              <a:t>System.Object</a:t>
            </a:r>
            <a:r>
              <a:rPr lang="ru-RU" dirty="0" smtClean="0"/>
              <a:t> представляет собой абстракцию. Класс </a:t>
            </a:r>
            <a:r>
              <a:rPr lang="ru-RU" dirty="0" err="1" smtClean="0"/>
              <a:t>String</a:t>
            </a:r>
            <a:r>
              <a:rPr lang="ru-RU" dirty="0" smtClean="0"/>
              <a:t> абстрагирует нас от конкретного представления строки и многих других подробностей, хотя и не реализует интерфейс </a:t>
            </a:r>
            <a:r>
              <a:rPr lang="ru-RU" dirty="0" err="1" smtClean="0"/>
              <a:t>IString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Любой класс моделирует абстракцию: его открытый интерфейс акцентирует внимание на важной составляющей класса, пряча в закрытой части ненужные подробности. Это позволяет думать о классе, как о черном ящике, который представляет определенные услуги лишь ему известным способом.</a:t>
            </a:r>
          </a:p>
          <a:p>
            <a:endParaRPr lang="ru-RU" dirty="0" smtClean="0"/>
          </a:p>
          <a:p>
            <a:r>
              <a:rPr lang="ru-RU" dirty="0" smtClean="0"/>
              <a:t>Во-вторых, за счет наследования. Мы используем наследование для полиморфного поведения, что позволяет использовать базовые классы в подавляющем числе мест приложения, а также использовать повторно значительные куски кода.</a:t>
            </a:r>
            <a:endParaRPr lang="en-US" dirty="0" smtClean="0"/>
          </a:p>
          <a:p>
            <a:endParaRPr lang="ru-RU" dirty="0" smtClean="0"/>
          </a:p>
          <a:p>
            <a:endParaRPr lang="en-US" dirty="0" smtClean="0"/>
          </a:p>
          <a:p>
            <a:pPr eaLnBrk="1" hangingPunct="1">
              <a:spcBef>
                <a:spcPct val="0"/>
              </a:spcBef>
            </a:pPr>
            <a:endParaRPr lang="ru-RU" dirty="0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324B817-BABC-4BC5-900B-024D7808A4F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Исходныи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посыл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Мейера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заключается не столько в расширяемости системы, сколь- ко в управляемости процесса разработки: </a:t>
            </a:r>
            <a:endParaRPr lang="ru-RU" dirty="0">
              <a:effectLst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324B817-BABC-4BC5-900B-024D7808A4F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2740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74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SMTP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Английский язык"/>
              </a:rPr>
              <a:t>англ.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Mail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простой протокол передачи почты) — это широко используемый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IP"/>
              </a:rPr>
              <a:t>сетевой протокол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предназначенный для передачи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Электронная почта"/>
              </a:rPr>
              <a:t>электронной почты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сетях TCP/IP.</a:t>
            </a:r>
            <a:endParaRPr lang="ru-RU" dirty="0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483D1C-9D3E-47A9-A98A-9BA1F3FB2E7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484DF4-3B8A-4579-BFA1-3B50B5ED0D4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777205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...если для каждого объекта o1 типа </a:t>
            </a:r>
            <a:r>
              <a:rPr lang="ru-RU" dirty="0" err="1" smtClean="0"/>
              <a:t>S</a:t>
            </a:r>
            <a:r>
              <a:rPr lang="ru-RU" dirty="0" smtClean="0"/>
              <a:t> существует объект o2 типа </a:t>
            </a:r>
            <a:r>
              <a:rPr lang="ru-RU" dirty="0" err="1" smtClean="0"/>
              <a:t>T</a:t>
            </a:r>
            <a:r>
              <a:rPr lang="ru-RU" dirty="0" smtClean="0"/>
              <a:t> такой, что для всех программ </a:t>
            </a:r>
            <a:r>
              <a:rPr lang="ru-RU" dirty="0" err="1" smtClean="0"/>
              <a:t>P</a:t>
            </a:r>
            <a:r>
              <a:rPr lang="ru-RU" dirty="0" smtClean="0"/>
              <a:t>, определенных в терминах </a:t>
            </a:r>
            <a:r>
              <a:rPr lang="ru-RU" dirty="0" err="1" smtClean="0"/>
              <a:t>T</a:t>
            </a:r>
            <a:r>
              <a:rPr lang="ru-RU" dirty="0" smtClean="0"/>
              <a:t>, поведение </a:t>
            </a:r>
            <a:r>
              <a:rPr lang="ru-RU" dirty="0" err="1" smtClean="0"/>
              <a:t>P</a:t>
            </a:r>
            <a:r>
              <a:rPr lang="ru-RU" dirty="0" smtClean="0"/>
              <a:t> не изменяется при замене o2 на o1, то </a:t>
            </a:r>
            <a:r>
              <a:rPr lang="ru-RU" dirty="0" err="1" smtClean="0"/>
              <a:t>S</a:t>
            </a:r>
            <a:r>
              <a:rPr lang="ru-RU" dirty="0" smtClean="0"/>
              <a:t> является подтипом (</a:t>
            </a:r>
            <a:r>
              <a:rPr lang="ru-RU" dirty="0" err="1" smtClean="0"/>
              <a:t>subtype</a:t>
            </a:r>
            <a:r>
              <a:rPr lang="ru-RU" dirty="0" smtClean="0"/>
              <a:t>) для </a:t>
            </a:r>
            <a:r>
              <a:rPr lang="ru-RU" dirty="0" err="1" smtClean="0"/>
              <a:t>T</a:t>
            </a:r>
            <a:r>
              <a:rPr lang="ru-RU" dirty="0" smtClean="0"/>
              <a:t>.</a:t>
            </a:r>
          </a:p>
          <a:p>
            <a:r>
              <a:rPr lang="ru-RU" dirty="0" smtClean="0"/>
              <a:t>Барбара Лисков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Бертран</a:t>
            </a:r>
            <a:r>
              <a:rPr lang="en-US" dirty="0" smtClean="0"/>
              <a:t> </a:t>
            </a:r>
            <a:r>
              <a:rPr lang="en-US" dirty="0" err="1" smtClean="0"/>
              <a:t>Мейер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Краткое описание: для корректной реализации отношения «ЯВЛЯЕТСЯ», наследник может ослаблять предусловие и усиливать постусловие (требовать меньше и гарантировать больше), при этом инварианты базового класса должны выполняться наследником. При нарушении этих правил подстановка экземпляров наследника в метод, принимающий базовый класс будет приводить к непредсказуемым последствиям.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Инвариант класса — это утверждение, которое (должно быть) истинно применительно к любому объекту данного класса в любой момент времени (за исключением переходных процессов в методах объекта)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Понятие инварианта также используется в объектно-ориентированном программировании для обозначения непротиворечивого состояния объекта. Подразумевается, что вызов любого метода оставляет объект в состоянии инварианта.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Инвариант класса — это утверждение, которое (должно быть) истинно применительно к любому объекту данного класса в любой момент времени (за исключением переходных процессов в методах объекта).</a:t>
            </a:r>
            <a:endParaRPr lang="en-US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90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Уорда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Каннингема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45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Технические долги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Каннингем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включают ту работу в проекте, которую мы решаем не делать в данный момент,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которая будет мешать развитию проекта в дальнейшем, если не будет выполнена.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Технические долги не включают отложенную функциональность, которая была бы хорошим дополнением к проекту, но в данный момент имеет низкий приоритет (например, улучшенный интерфейс пользователя)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Понять действия, которые приводят к долгам в коде очень легко, потому что каждый из нас делает эти долги изо дня в день. Саму систему появления этих долгов можно описать с помощью денежной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метафоры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Игнорировать дизайн - брать деньги в долг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Рефакторинг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способ возврата долга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Замедление разработки из-за запутанности системы - выплата процентов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Провал проекта - облава налоговой полиции и конец бизнеса.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76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Уорда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Каннингема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 smtClean="0">
                <a:latin typeface="+mn-lt"/>
                <a:cs typeface="Calibri"/>
              </a:rPr>
              <a:t>Контракт прямоугольника (инвариант): ширина и высота положительны.</a:t>
            </a:r>
          </a:p>
          <a:p>
            <a:r>
              <a:rPr lang="ru-RU" sz="1200" dirty="0" smtClean="0">
                <a:latin typeface="+mn-lt"/>
                <a:cs typeface="Calibri"/>
              </a:rPr>
              <a:t>Контракт квадрата (инвариант): ширина и высота положительны; ширина и высота равны.</a:t>
            </a:r>
            <a:endParaRPr lang="en-US" sz="1200" dirty="0" smtClean="0">
              <a:latin typeface="+mn-lt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03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coupling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Необходимым условием повторного применения кода является простота его использования. На своем горьком опыте разработчики уяснили, что разработка повторно используемого кода — дело сложное. </a:t>
            </a:r>
            <a:endParaRPr lang="ru-RU" dirty="0" smtClean="0"/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они нечасто </a:t>
            </a:r>
            <a:endParaRPr lang="ru-RU" dirty="0" smtClean="0"/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276 </a:t>
            </a:r>
            <a:endParaRPr lang="ru-RU" dirty="0" smtClean="0"/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Часть IV. Принципы проектирования</a:t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применяют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чужои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код, но активно продвигают повторное использование собственного. 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Принцип разделения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интерфейса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предназначен для получения простого и слабо- связного кода. Он гласит, что клиенты должны зависеть лишь от тех методов, ко-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торые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используют, и не должны знать о существовании не интересующих их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частеи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интерфейсе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применяемых ими сервисов. Как мы увидим позднее, разработчик сервиса не всегда знает о том, кто и как его будет использовать. Поэтому может потребоваться несколько итераций для перегруппировки методов таким образом, чтобы их использование было удобным максимальному числу клиентов. </a:t>
            </a: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09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Принцип разделения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интерфейсов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также соответствует одному из принципов кон-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трактного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программирования: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требуи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меньше, но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гарантируи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больше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терминах контрактов это проявляется в виде использования более слабого предусловия 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лее строгого постусловия. Чем проще аргументы метода, тем проще удовлетворять предусловиям метода. На практике это правило выражается в использовании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более простых типов (согласно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приведеннои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ранее шкале), а также базовых типов в качестве входных аргументов (листинг 20.1). </a:t>
            </a:r>
            <a:endParaRPr lang="ru-RU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51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B4E337-9567-4A66-BE6E-F8BCFBEE59C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8298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B4E337-9567-4A66-BE6E-F8BCFBEE59C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0636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уменьшает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связанность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(low coupling)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Полиморфизм — это GOTO объектного мира,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делает решение более гибким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увеличения сложности. Понять логику исполнения лишь путем чтения кода становится довольно сложно, поскольку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конкретныи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тип наследника определяется во время исполнения. </a:t>
            </a:r>
            <a:endParaRPr lang="ru-RU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ru-RU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Абстракция невозможна без инкапсуляции и совершенно не требует наследования. Наследование говорит о наличии еще одного уровня абстракции, который, например, позволяет абстрагироваться от конкретного поведения еще и во время исполнения.</a:t>
            </a:r>
            <a:endParaRPr lang="en-US" dirty="0" smtClean="0"/>
          </a:p>
          <a:p>
            <a:pPr eaLnBrk="1" hangingPunct="1">
              <a:spcBef>
                <a:spcPct val="0"/>
              </a:spcBef>
            </a:pPr>
            <a:endParaRPr lang="en-US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</a:pP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Слабая связанность (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coupling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часто является признаком хорошо структурированной компьютерной системы и признаком хорошего дизайна.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©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Wikipedia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(DI) — это набор паттернов и принципов разработки программного обеспечения, которые позволяют писать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слабосвязный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код. По мнению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М.Фаулера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 является разновидностью более глобального принципа инверсии управления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также известного как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Hollywood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Между тем, границы принципов внедрения зависимости достаточно размыты. Невозможно провести действительно четкую границу между этим и другими принципами написания качественного объектно-ориентированного кода. Например, принцип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 SOLID, который часто путают 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как бы подразумевает внедрение зависимостей, но им не ограничивается.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Есть </a:t>
            </a:r>
            <a:r>
              <a:rPr lang="ru-RU" dirty="0" err="1" smtClean="0"/>
              <a:t>Inversion</a:t>
            </a:r>
            <a:r>
              <a:rPr lang="ru-RU" dirty="0" smtClean="0"/>
              <a:t> </a:t>
            </a:r>
            <a:r>
              <a:rPr lang="ru-RU" dirty="0" err="1" smtClean="0"/>
              <a:t>of</a:t>
            </a:r>
            <a:r>
              <a:rPr lang="ru-RU" dirty="0" smtClean="0"/>
              <a:t> </a:t>
            </a:r>
            <a:r>
              <a:rPr lang="ru-RU" dirty="0" err="1" smtClean="0"/>
              <a:t>Control</a:t>
            </a:r>
            <a:r>
              <a:rPr lang="ru-RU" dirty="0" smtClean="0"/>
              <a:t>, переводится как "инверсия управления". Это очень-очень общий принцип проектирования. Делегаты и </a:t>
            </a:r>
            <a:r>
              <a:rPr lang="ru-RU" dirty="0" err="1" smtClean="0"/>
              <a:t>эвенты</a:t>
            </a:r>
            <a:r>
              <a:rPr lang="ru-RU" dirty="0" smtClean="0"/>
              <a:t> - пример реализации этого принципа. Любой код, где вы отдаете управление какому-то внешнему компоненту, и ждете результатов его работы, чтобы продолжить, является реализацией </a:t>
            </a:r>
            <a:r>
              <a:rPr lang="ru-RU" dirty="0" err="1" smtClean="0"/>
              <a:t>Inversion</a:t>
            </a:r>
            <a:r>
              <a:rPr lang="ru-RU" dirty="0" smtClean="0"/>
              <a:t> </a:t>
            </a:r>
            <a:r>
              <a:rPr lang="ru-RU" dirty="0" err="1" smtClean="0"/>
              <a:t>of</a:t>
            </a:r>
            <a:r>
              <a:rPr lang="ru-RU" dirty="0" smtClean="0"/>
              <a:t> </a:t>
            </a:r>
            <a:r>
              <a:rPr lang="ru-RU" dirty="0" err="1" smtClean="0"/>
              <a:t>Contorl</a:t>
            </a:r>
            <a:r>
              <a:rPr lang="ru-RU" dirty="0" smtClean="0"/>
              <a:t>. </a:t>
            </a:r>
            <a:endParaRPr lang="en-US" dirty="0" smtClean="0"/>
          </a:p>
          <a:p>
            <a:pPr eaLnBrk="1" hangingPunct="1">
              <a:spcBef>
                <a:spcPct val="0"/>
              </a:spcBef>
            </a:pPr>
            <a:endParaRPr lang="ru-RU" dirty="0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B4E337-9567-4A66-BE6E-F8BCFBEE59C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6495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SRP предназначен для борьбы со сложностью;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OCP помогает в вопросах расширяемости и параллельной разработки;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LSP указывает, как использовать наследование «правильно»;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ISP выделяет разные аспекты класса; а какую проблему призван </a:t>
            </a:r>
            <a:r>
              <a:rPr lang="ru-RU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решить DI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  <a:hlinkClick r:id="rId6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 и любой принцип проектирования, DIP должен как-то помогать в получении хорошего дизайна, и в предотвращении «загнивания кода». Другими словами, DIP должен бороться с признаками плохого дизайном, которые так классно сформулировал все тот же Роберт Мартин в своей исходной статье о принципе инверсии зависимостей в 1996м:</a:t>
            </a: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Абстракция невозможна без инкапсуляции и совершенно не требует наследования. Наследование говорит о наличии еще одного уровня абстракции, который, например, позволяет абстрагироваться от конкретного поведения еще и во время исполнения.</a:t>
            </a:r>
            <a:endParaRPr lang="en-US" dirty="0" smtClean="0"/>
          </a:p>
          <a:p>
            <a:pPr eaLnBrk="1" hangingPunct="1">
              <a:spcBef>
                <a:spcPct val="0"/>
              </a:spcBef>
            </a:pPr>
            <a:endParaRPr lang="en-US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</a:pP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Слабая связанность (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coupling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часто является признаком хорошо структурированной компьютерной системы и признаком хорошего дизайна.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©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Wikipedia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(DI) — это набор паттернов и принципов разработки программного обеспечения, которые позволяют писать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слабосвязный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код. По мнению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М.Фаулера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 является разновидностью более глобального принципа инверсии управления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также известного как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Hollywood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Между тем, границы принципов внедрения зависимости достаточно размыты. Невозможно провести действительно четкую границу между этим и другими принципами написания качественного объектно-ориентированного кода. Например, принцип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 SOLID, который часто путают 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как бы подразумевает внедрение зависимостей, но им не ограничивается.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Есть </a:t>
            </a:r>
            <a:r>
              <a:rPr lang="ru-RU" dirty="0" err="1" smtClean="0"/>
              <a:t>Inversion</a:t>
            </a:r>
            <a:r>
              <a:rPr lang="ru-RU" dirty="0" smtClean="0"/>
              <a:t> </a:t>
            </a:r>
            <a:r>
              <a:rPr lang="ru-RU" dirty="0" err="1" smtClean="0"/>
              <a:t>of</a:t>
            </a:r>
            <a:r>
              <a:rPr lang="ru-RU" dirty="0" smtClean="0"/>
              <a:t> </a:t>
            </a:r>
            <a:r>
              <a:rPr lang="ru-RU" dirty="0" err="1" smtClean="0"/>
              <a:t>Control</a:t>
            </a:r>
            <a:r>
              <a:rPr lang="ru-RU" dirty="0" smtClean="0"/>
              <a:t>, переводится как "инверсия управления". Это очень-очень общий принцип проектирования. Делегаты и </a:t>
            </a:r>
            <a:r>
              <a:rPr lang="ru-RU" dirty="0" err="1" smtClean="0"/>
              <a:t>эвенты</a:t>
            </a:r>
            <a:r>
              <a:rPr lang="ru-RU" dirty="0" smtClean="0"/>
              <a:t> - пример реализации этого принципа. Любой код, где вы отдаете управление какому-то внешнему компоненту, и ждете результатов его работы, чтобы продолжить, является реализацией </a:t>
            </a:r>
            <a:r>
              <a:rPr lang="ru-RU" dirty="0" err="1" smtClean="0"/>
              <a:t>Inversion</a:t>
            </a:r>
            <a:r>
              <a:rPr lang="ru-RU" dirty="0" smtClean="0"/>
              <a:t> </a:t>
            </a:r>
            <a:r>
              <a:rPr lang="ru-RU" dirty="0" err="1" smtClean="0"/>
              <a:t>of</a:t>
            </a:r>
            <a:r>
              <a:rPr lang="ru-RU" dirty="0" smtClean="0"/>
              <a:t> </a:t>
            </a:r>
            <a:r>
              <a:rPr lang="ru-RU" dirty="0" err="1" smtClean="0"/>
              <a:t>Contorl</a:t>
            </a:r>
            <a:r>
              <a:rPr lang="ru-RU" dirty="0" smtClean="0"/>
              <a:t>. </a:t>
            </a:r>
            <a:endParaRPr lang="en-US" dirty="0" smtClean="0"/>
          </a:p>
          <a:p>
            <a:pPr eaLnBrk="1" hangingPunct="1">
              <a:spcBef>
                <a:spcPct val="0"/>
              </a:spcBef>
            </a:pPr>
            <a:endParaRPr lang="ru-RU" dirty="0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B4E337-9567-4A66-BE6E-F8BCFBEE59C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07392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253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Передача зависимостей через конструктор является предпочтительным способом внедрения зависимостей, поскольку в этом случае проще всего обеспечить четкий контракт между классом и его клиентами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05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 err="1" smtClean="0"/>
              <a:t>Рефакторинг</a:t>
            </a:r>
            <a:r>
              <a:rPr lang="ru-RU" dirty="0" smtClean="0"/>
              <a:t> </a:t>
            </a:r>
            <a:r>
              <a:rPr lang="ru-RU" dirty="0" err="1" smtClean="0"/>
              <a:t>Фаулера</a:t>
            </a:r>
            <a:endParaRPr lang="ru-RU" dirty="0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1C0B1F-C6F4-4C5B-99A1-9AA5198EA43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74613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habrahabr.ru</a:t>
            </a:r>
            <a:r>
              <a:rPr 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/post/215605/</a:t>
            </a:r>
          </a:p>
          <a:p>
            <a:pPr fontAlgn="base"/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Признаки контроллера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Контроллер определяет, какие представление должно быть отображено в данный момент;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События представления могут повлиять только на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контроллер.контроллер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может повлиять на модель и определить другое представление.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Возможно несколько представлений только для одного контроллера;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Реализация: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Контроллер перехватывает событие извне и в соответствии с заложенной в него логикой, реагирует на это событие изменяя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Mодель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посредством вызова соответствующего метода. После изменения Модель использует событие о том что она изменилась, и все подписанные на это события Представления, получив его, обращаются к Модели за обновленными данными, после чего их и отображают.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237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sergeyteplyakov.blogspot.com.by</a:t>
            </a:r>
            <a:r>
              <a:rPr lang="en-US" dirty="0" smtClean="0"/>
              <a:t>/2012/12/di-constructor-</a:t>
            </a:r>
            <a:r>
              <a:rPr lang="en-US" dirty="0" err="1" smtClean="0"/>
              <a:t>injection.html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03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Аналог сеттера 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>
                <a:solidFill>
                  <a:srgbClr val="333333"/>
                </a:solidFill>
                <a:latin typeface="Georgia" charset="0"/>
              </a:rPr>
              <a:t>IFormatProvider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8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>
                <a:solidFill>
                  <a:srgbClr val="333333"/>
                </a:solidFill>
                <a:latin typeface="Georgia" charset="0"/>
              </a:rPr>
              <a:t>IFormatProvider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146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>
                <a:solidFill>
                  <a:srgbClr val="333333"/>
                </a:solidFill>
                <a:latin typeface="Georgia" charset="0"/>
              </a:rPr>
              <a:t>IFormatProvider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930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>
                <a:solidFill>
                  <a:srgbClr val="333333"/>
                </a:solidFill>
                <a:latin typeface="Georgia" charset="0"/>
              </a:rPr>
              <a:t>IFormatProvider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F11213-E783-4CE4-959C-B6AFB167A27B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5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 smtClean="0"/>
              <a:t>Паттерны - типовые решения типовых задач</a:t>
            </a:r>
          </a:p>
          <a:p>
            <a:pPr eaLnBrk="1" hangingPunct="1">
              <a:spcBef>
                <a:spcPct val="0"/>
              </a:spcBef>
            </a:pPr>
            <a:r>
              <a:rPr lang="ru-RU" dirty="0" smtClean="0"/>
              <a:t>Принципы – общие рекомендации по написанию качественного кода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6B3054-A9AD-48C4-8A46-C9EC102B20D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5245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 smtClean="0"/>
              <a:t>Инкапсулируйте</a:t>
            </a:r>
            <a:r>
              <a:rPr lang="ru-RU" baseline="0" dirty="0" smtClean="0"/>
              <a:t> то, что изменяется</a:t>
            </a:r>
          </a:p>
          <a:p>
            <a:pPr eaLnBrk="1" hangingPunct="1">
              <a:spcBef>
                <a:spcPct val="0"/>
              </a:spcBef>
            </a:pPr>
            <a:r>
              <a:rPr lang="ru-RU" baseline="0" dirty="0" smtClean="0"/>
              <a:t>Предпочитайте агрегацию наследованию</a:t>
            </a:r>
          </a:p>
          <a:p>
            <a:pPr eaLnBrk="1" hangingPunct="1">
              <a:spcBef>
                <a:spcPct val="0"/>
              </a:spcBef>
            </a:pPr>
            <a:r>
              <a:rPr lang="ru-RU" baseline="0" dirty="0" smtClean="0"/>
              <a:t>Программируйте на уровне интерфейсов</a:t>
            </a:r>
          </a:p>
          <a:p>
            <a:pPr eaLnBrk="1" hangingPunct="1">
              <a:spcBef>
                <a:spcPct val="0"/>
              </a:spcBef>
            </a:pPr>
            <a:r>
              <a:rPr lang="ru-RU" baseline="0" dirty="0" smtClean="0"/>
              <a:t>Стремитесь к слабой связанности взаимодействующих объектов</a:t>
            </a:r>
            <a:endParaRPr lang="ru-RU" dirty="0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9C2EBA-C382-41D9-82DC-B91CEC669B6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1520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Разделение ответственностей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 smtClean="0">
                <a:hlinkClick r:id="rId3" invalidUrl="http://apparchguide.codeplex.com/wikipage?title=Chapter 9 - Layers and Tiers"/>
              </a:rPr>
              <a:t>http://apparchguide.codeplex.com/wikipage?title=Chapter%209%20-%</a:t>
            </a:r>
            <a:r>
              <a:rPr lang="en-US" dirty="0" smtClean="0">
                <a:hlinkClick r:id="rId4" invalidUrl="http://apparchguide.codeplex.com/wikipage?title=Chapter 9 - Layers and Tiers"/>
              </a:rPr>
              <a:t>20Layers%20and%20Tiers</a:t>
            </a:r>
            <a:endParaRPr lang="en-US" dirty="0" smtClean="0"/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ru-RU" dirty="0" smtClean="0"/>
              <a:t>Инкапсулируйте</a:t>
            </a:r>
            <a:r>
              <a:rPr lang="ru-RU" baseline="0" dirty="0" smtClean="0"/>
              <a:t> то, что изменяется</a:t>
            </a:r>
          </a:p>
          <a:p>
            <a:pPr eaLnBrk="1" hangingPunct="1">
              <a:spcBef>
                <a:spcPct val="0"/>
              </a:spcBef>
            </a:pPr>
            <a:r>
              <a:rPr lang="ru-RU" baseline="0" dirty="0" smtClean="0"/>
              <a:t>Предпочитайте агрегацию наследованию</a:t>
            </a:r>
          </a:p>
          <a:p>
            <a:pPr eaLnBrk="1" hangingPunct="1">
              <a:spcBef>
                <a:spcPct val="0"/>
              </a:spcBef>
            </a:pPr>
            <a:r>
              <a:rPr lang="ru-RU" baseline="0" dirty="0" smtClean="0"/>
              <a:t>Программируйте на уровне интерфейсов</a:t>
            </a:r>
          </a:p>
          <a:p>
            <a:pPr eaLnBrk="1" hangingPunct="1">
              <a:spcBef>
                <a:spcPct val="0"/>
              </a:spcBef>
            </a:pPr>
            <a:r>
              <a:rPr lang="ru-RU" baseline="0" dirty="0" smtClean="0"/>
              <a:t>Стремитесь к слабой связанности взаимодействующих объектов</a:t>
            </a:r>
            <a:endParaRPr lang="ru-RU" dirty="0" smtClean="0"/>
          </a:p>
          <a:p>
            <a:pPr eaLnBrk="1" hangingPunct="1">
              <a:spcBef>
                <a:spcPct val="0"/>
              </a:spcBef>
            </a:pPr>
            <a:endParaRPr lang="ru-RU" dirty="0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493B56-77B6-4C90-A381-244E3EFA123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5649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15BB26-3236-4EF3-B698-9A853DF937A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48703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C701FC-789D-4A0B-8BE8-CD0BBBC3190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7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572D05D-EE55-4B2B-893A-A6A9619BE90D}" type="datetime1">
              <a:rPr lang="en-US" smtClean="0"/>
              <a:pPr>
                <a:defRPr/>
              </a:pPr>
              <a:t>11/6/15</a:t>
            </a:fld>
            <a:endParaRPr lang="en-US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Copyright © 2008-2010 Altexsoft</a:t>
            </a:r>
            <a:endParaRPr lang="en-US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39D0CB1-A3CB-43FB-828E-B293E2C190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921433" y="1413803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572D05D-EE55-4B2B-893A-A6A9619BE90D}" type="datetime1">
              <a:rPr lang="en-US" smtClean="0"/>
              <a:pPr>
                <a:defRPr/>
              </a:pPr>
              <a:t>11/6/15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Copyright © 2008-2010 Altexsoft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39D0CB1-A3CB-43FB-828E-B293E2C190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42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2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572D05D-EE55-4B2B-893A-A6A9619BE90D}" type="datetime1">
              <a:rPr lang="en-US" smtClean="0"/>
              <a:pPr>
                <a:defRPr/>
              </a:pPr>
              <a:t>11/6/15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Copyright © 2008-2010 Altexsoft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39D0CB1-A3CB-43FB-828E-B293E2C190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572D05D-EE55-4B2B-893A-A6A9619BE90D}" type="datetime1">
              <a:rPr lang="en-US" smtClean="0"/>
              <a:pPr>
                <a:defRPr/>
              </a:pPr>
              <a:t>11/6/15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Copyright © 2008-2010 Altexsoft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39D0CB1-A3CB-43FB-828E-B293E2C190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3"/>
            <a:ext cx="6858000" cy="6858055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572D05D-EE55-4B2B-893A-A6A9619BE90D}" type="datetime1">
              <a:rPr lang="en-US" smtClean="0"/>
              <a:pPr>
                <a:defRPr/>
              </a:pPr>
              <a:t>11/6/15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Copyright © 2008-2010 Altexsoft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39D0CB1-A3CB-43FB-828E-B293E2C190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1"/>
            <a:ext cx="76200" cy="6858055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1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572D05D-EE55-4B2B-893A-A6A9619BE90D}" type="datetime1">
              <a:rPr lang="en-US" smtClean="0"/>
              <a:pPr>
                <a:defRPr/>
              </a:pPr>
              <a:t>11/6/15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Copyright © 2008-2010 Altexsoft</a:t>
            </a: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39D0CB1-A3CB-43FB-828E-B293E2C190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9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9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572D05D-EE55-4B2B-893A-A6A9619BE90D}" type="datetime1">
              <a:rPr lang="en-US" smtClean="0"/>
              <a:pPr>
                <a:defRPr/>
              </a:pPr>
              <a:t>11/6/15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Copyright © 2008-2010 Altexsoft</a:t>
            </a:r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39D0CB1-A3CB-43FB-828E-B293E2C190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572D05D-EE55-4B2B-893A-A6A9619BE90D}" type="datetime1">
              <a:rPr lang="en-US" smtClean="0"/>
              <a:pPr>
                <a:defRPr/>
              </a:pPr>
              <a:t>11/6/15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Copyright © 2008-2010 Altexsoft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39D0CB1-A3CB-43FB-828E-B293E2C190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572D05D-EE55-4B2B-893A-A6A9619BE90D}" type="datetime1">
              <a:rPr lang="en-US" smtClean="0"/>
              <a:pPr>
                <a:defRPr/>
              </a:pPr>
              <a:t>11/6/15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Copyright © 2008-2010 Altexsoft</a:t>
            </a:r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39D0CB1-A3CB-43FB-828E-B293E2C190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3"/>
            <a:ext cx="73152" cy="6858055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7"/>
            <a:ext cx="3810000" cy="1162051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6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57200" y="2133601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572D05D-EE55-4B2B-893A-A6A9619BE90D}" type="datetime1">
              <a:rPr lang="en-US" smtClean="0"/>
              <a:pPr>
                <a:defRPr/>
              </a:pPr>
              <a:t>11/6/15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Copyright © 2008-2010 Altexsoft</a:t>
            </a: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39D0CB1-A3CB-43FB-828E-B293E2C190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572D05D-EE55-4B2B-893A-A6A9619BE90D}" type="datetime1">
              <a:rPr lang="en-US" smtClean="0"/>
              <a:pPr>
                <a:defRPr/>
              </a:pPr>
              <a:t>11/6/15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Copyright © 2008-2010 Altexsoft</a:t>
            </a: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39D0CB1-A3CB-43FB-828E-B293E2C190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4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3"/>
            <a:ext cx="685800" cy="204311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7"/>
            <a:ext cx="649224" cy="204311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0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20" y="21103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5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7" y="-53"/>
            <a:ext cx="8131127" cy="6858055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9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49"/>
            <a:ext cx="2133600" cy="476251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fld id="{1572D05D-EE55-4B2B-893A-A6A9619BE90D}" type="datetime1">
              <a:rPr lang="en-US" smtClean="0"/>
              <a:pPr>
                <a:defRPr/>
              </a:pPr>
              <a:t>11/6/15</a:t>
            </a:fld>
            <a:endParaRPr lang="en-US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49"/>
            <a:ext cx="2895600" cy="476251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r>
              <a:rPr lang="en-US" smtClean="0"/>
              <a:t>Copyright © 2008-2010 Altexsoft</a:t>
            </a:r>
            <a:endParaRPr lang="en-US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49"/>
            <a:ext cx="457200" cy="476251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F39D0CB1-A3CB-43FB-828E-B293E2C190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3"/>
            <a:ext cx="73152" cy="6858055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en/4/47/Coupling_sketches_cropped_1.jpg" TargetMode="External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ninject.org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524000"/>
            <a:ext cx="84582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5400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Принципы </a:t>
            </a:r>
            <a:r>
              <a:rPr lang="ru-RU" sz="5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проектирования</a:t>
            </a:r>
            <a:endParaRPr lang="en-US" sz="54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704851"/>
          </a:xfrm>
        </p:spPr>
        <p:txBody>
          <a:bodyPr/>
          <a:lstStyle/>
          <a:p>
            <a:pPr algn="ctr" eaLnBrk="1" hangingPunct="1"/>
            <a:r>
              <a:rPr lang="ru-RU" sz="4000" smtClean="0"/>
              <a:t>Общие принципы проектирования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b="1" dirty="0" err="1" smtClean="0"/>
              <a:t>SoC</a:t>
            </a:r>
            <a:r>
              <a:rPr lang="ru-RU" sz="4000" b="1" dirty="0" smtClean="0"/>
              <a:t>:</a:t>
            </a:r>
            <a:r>
              <a:rPr lang="en-US" sz="4000" b="1" dirty="0" smtClean="0"/>
              <a:t> </a:t>
            </a:r>
            <a:r>
              <a:rPr lang="en-US" sz="4000" b="1" dirty="0"/>
              <a:t>Separation of </a:t>
            </a:r>
            <a:r>
              <a:rPr lang="en-US" sz="4000" b="1" dirty="0" smtClean="0"/>
              <a:t>Concerns</a:t>
            </a:r>
            <a:endParaRPr lang="ru-RU" sz="40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90500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i="1" dirty="0">
                <a:solidFill>
                  <a:prstClr val="black"/>
                </a:solidFill>
                <a:latin typeface="Calibri"/>
                <a:cs typeface="+mn-cs"/>
              </a:rPr>
              <a:t>Разделение  системы на отдельные части (модули, звенья, слои, классы), которые будут как можно меньше связаны между собой.</a:t>
            </a: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000" b="1" dirty="0">
              <a:latin typeface="+mj-lt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000" b="1" dirty="0">
              <a:latin typeface="+mj-lt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ru-RU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457200" y="365760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b="1" dirty="0"/>
              <a:t>Достигается за счет:</a:t>
            </a:r>
            <a:endParaRPr lang="en-US" b="1" dirty="0"/>
          </a:p>
          <a:p>
            <a:pPr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ru-RU" dirty="0">
                <a:solidFill>
                  <a:prstClr val="black"/>
                </a:solidFill>
              </a:rPr>
              <a:t>разделение на звенья (</a:t>
            </a:r>
            <a:r>
              <a:rPr lang="en-US" dirty="0">
                <a:solidFill>
                  <a:prstClr val="black"/>
                </a:solidFill>
              </a:rPr>
              <a:t>tiers)</a:t>
            </a:r>
            <a:endParaRPr lang="ru-RU" dirty="0">
              <a:solidFill>
                <a:prstClr val="black"/>
              </a:solidFill>
            </a:endParaRPr>
          </a:p>
          <a:p>
            <a:pPr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ru-RU" dirty="0">
                <a:solidFill>
                  <a:prstClr val="black"/>
                </a:solidFill>
              </a:rPr>
              <a:t>разделение на слои</a:t>
            </a:r>
            <a:r>
              <a:rPr lang="en-US" dirty="0">
                <a:solidFill>
                  <a:prstClr val="black"/>
                </a:solidFill>
              </a:rPr>
              <a:t> (layers)</a:t>
            </a:r>
            <a:endParaRPr lang="ru-RU" dirty="0">
              <a:solidFill>
                <a:prstClr val="black"/>
              </a:solidFill>
            </a:endParaRPr>
          </a:p>
          <a:p>
            <a:pPr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ru-RU" dirty="0">
                <a:solidFill>
                  <a:prstClr val="black"/>
                </a:solidFill>
              </a:rPr>
              <a:t>модульность</a:t>
            </a:r>
          </a:p>
          <a:p>
            <a:pPr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ru-RU" dirty="0">
                <a:solidFill>
                  <a:prstClr val="black"/>
                </a:solidFill>
              </a:rPr>
              <a:t>разделение на классы</a:t>
            </a:r>
          </a:p>
          <a:p>
            <a:pPr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ru-RU" dirty="0">
                <a:solidFill>
                  <a:prstClr val="black"/>
                </a:solidFill>
              </a:rPr>
              <a:t>инкапсуляция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b="1" dirty="0" smtClean="0"/>
              <a:t>DRY</a:t>
            </a:r>
            <a:r>
              <a:rPr lang="ru-RU" sz="4000" b="1" dirty="0" smtClean="0"/>
              <a:t>:</a:t>
            </a:r>
            <a:r>
              <a:rPr lang="en-US" sz="4000" b="1" dirty="0" smtClean="0"/>
              <a:t> Don’t Repeat Yourself</a:t>
            </a:r>
            <a:endParaRPr lang="ru-RU" sz="4000" b="1" dirty="0" smtClean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8382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 sz="2000" i="1" dirty="0">
                <a:latin typeface="+mj-lt"/>
              </a:rPr>
              <a:t>Каждая часть знания должна иметь единственное, непротиворечивое и авторитетное представление в рамках системы</a:t>
            </a:r>
            <a:endParaRPr lang="ru-RU" sz="2000" i="1" dirty="0" smtClean="0">
              <a:latin typeface="+mj-lt"/>
            </a:endParaRP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>
              <a:latin typeface="+mj-lt"/>
            </a:endParaRPr>
          </a:p>
          <a:p>
            <a:pPr marL="0" eaLnBrk="1" hangingPunct="1">
              <a:defRPr/>
            </a:pPr>
            <a:endParaRPr lang="ru-RU" sz="20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457200" y="2895600"/>
            <a:ext cx="79248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432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b="1" dirty="0">
                <a:solidFill>
                  <a:prstClr val="black"/>
                </a:solidFill>
                <a:latin typeface="Calibri"/>
                <a:cs typeface="+mn-cs"/>
              </a:rPr>
              <a:t>Свойства:</a:t>
            </a:r>
          </a:p>
          <a:p>
            <a:pPr marL="27432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ru-RU" sz="2000" dirty="0">
                <a:solidFill>
                  <a:prstClr val="black"/>
                </a:solidFill>
                <a:latin typeface="Calibri"/>
                <a:cs typeface="+mn-cs"/>
              </a:rPr>
              <a:t>снижает затраты на поддержку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>/</a:t>
            </a:r>
            <a:r>
              <a:rPr lang="ru-RU" sz="2000" dirty="0">
                <a:solidFill>
                  <a:prstClr val="black"/>
                </a:solidFill>
                <a:latin typeface="Calibri"/>
                <a:cs typeface="+mn-cs"/>
              </a:rPr>
              <a:t>развитие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>/</a:t>
            </a:r>
            <a:r>
              <a:rPr lang="ru-RU" sz="2000" dirty="0">
                <a:solidFill>
                  <a:prstClr val="black"/>
                </a:solidFill>
                <a:latin typeface="Calibri"/>
                <a:cs typeface="+mn-cs"/>
              </a:rPr>
              <a:t>изменение.</a:t>
            </a:r>
          </a:p>
          <a:p>
            <a:pPr marL="27432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ru-RU" sz="2000" dirty="0">
                <a:solidFill>
                  <a:prstClr val="black"/>
                </a:solidFill>
                <a:latin typeface="Calibri"/>
                <a:cs typeface="+mn-cs"/>
              </a:rPr>
              <a:t>относится не только к дублированию кода, но и к дублированию других абстракций системы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4724402"/>
            <a:ext cx="81534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4320" indent="-27305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b="1" dirty="0">
                <a:solidFill>
                  <a:prstClr val="black"/>
                </a:solidFill>
                <a:latin typeface="Calibri"/>
                <a:cs typeface="+mn-cs"/>
              </a:rPr>
              <a:t>Достигается за счет:</a:t>
            </a:r>
          </a:p>
          <a:p>
            <a:pPr marL="27432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ru-RU" sz="2000" dirty="0">
                <a:solidFill>
                  <a:prstClr val="black"/>
                </a:solidFill>
                <a:latin typeface="Calibri"/>
                <a:cs typeface="+mn-cs"/>
              </a:rPr>
              <a:t>отсутствие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> copy-paste</a:t>
            </a:r>
            <a:endParaRPr lang="ru-RU" sz="200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27432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ru-RU" sz="2000" dirty="0">
                <a:solidFill>
                  <a:prstClr val="black"/>
                </a:solidFill>
                <a:latin typeface="Calibri"/>
                <a:cs typeface="+mn-cs"/>
              </a:rPr>
              <a:t>повторное использование </a:t>
            </a:r>
            <a:r>
              <a:rPr lang="ru-RU" sz="2000" dirty="0" smtClean="0">
                <a:solidFill>
                  <a:prstClr val="black"/>
                </a:solidFill>
                <a:latin typeface="Calibri"/>
                <a:cs typeface="+mn-cs"/>
              </a:rPr>
              <a:t>кода</a:t>
            </a:r>
            <a:endParaRPr lang="ru-RU" sz="20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b="1" dirty="0" smtClean="0"/>
              <a:t>Low Coupling</a:t>
            </a:r>
            <a:endParaRPr lang="ru-RU" sz="4000" b="1" dirty="0" smtClean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1143000"/>
          </a:xfrm>
        </p:spPr>
        <p:txBody>
          <a:bodyPr/>
          <a:lstStyle/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en-US" sz="2000" i="1" dirty="0" smtClean="0">
                <a:latin typeface="+mj-lt"/>
              </a:rPr>
              <a:t>Coupling (</a:t>
            </a:r>
            <a:r>
              <a:rPr lang="ru-RU" sz="2000" i="1" dirty="0" smtClean="0">
                <a:latin typeface="+mj-lt"/>
              </a:rPr>
              <a:t>связанность</a:t>
            </a:r>
            <a:r>
              <a:rPr lang="en-US" sz="2000" i="1" dirty="0" smtClean="0">
                <a:latin typeface="+mj-lt"/>
              </a:rPr>
              <a:t>) –</a:t>
            </a:r>
            <a:r>
              <a:rPr lang="ru-RU" sz="2000" i="1" dirty="0" smtClean="0">
                <a:latin typeface="+mj-lt"/>
              </a:rPr>
              <a:t> мера, определяющая, насколько жестко один элемент связан с другими элементами, или каким количеством данных о других элементах он обладает.</a:t>
            </a: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>
              <a:latin typeface="+mj-lt"/>
            </a:endParaRP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b="1" dirty="0" smtClean="0">
              <a:latin typeface="+mj-lt"/>
            </a:endParaRPr>
          </a:p>
        </p:txBody>
      </p:sp>
      <p:pic>
        <p:nvPicPr>
          <p:cNvPr id="18436" name="Picture 2" descr="File:Coupling sketches cropped 1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02"/>
            <a:ext cx="4419600" cy="296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4191002"/>
            <a:ext cx="4572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b="1" dirty="0">
                <a:solidFill>
                  <a:prstClr val="black"/>
                </a:solidFill>
                <a:latin typeface="Calibri"/>
                <a:cs typeface="+mn-cs"/>
              </a:rPr>
              <a:t>Достигается за счет:</a:t>
            </a:r>
          </a:p>
          <a:p>
            <a:pPr marL="27432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ru-RU" sz="2000" dirty="0">
                <a:solidFill>
                  <a:prstClr val="black"/>
                </a:solidFill>
                <a:latin typeface="Calibri"/>
                <a:cs typeface="+mn-cs"/>
              </a:rPr>
              <a:t>однонаправленные связи</a:t>
            </a:r>
          </a:p>
          <a:p>
            <a:pPr marL="27432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ru-RU" sz="2000" dirty="0">
                <a:solidFill>
                  <a:prstClr val="black"/>
                </a:solidFill>
                <a:latin typeface="Calibri"/>
                <a:cs typeface="+mn-cs"/>
              </a:rPr>
              <a:t>зависимость от интерфейсов</a:t>
            </a:r>
          </a:p>
          <a:p>
            <a:pPr marL="27432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>don‘t talk to the strangers</a:t>
            </a:r>
            <a:endParaRPr lang="ru-RU" sz="20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dirty="0" smtClean="0"/>
              <a:t>High Cohesion</a:t>
            </a:r>
            <a:endParaRPr lang="ru-RU" sz="4000" dirty="0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838200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en-US" sz="2000" i="1" dirty="0" smtClean="0">
                <a:latin typeface="+mj-lt"/>
              </a:rPr>
              <a:t>Cohesion (</a:t>
            </a:r>
            <a:r>
              <a:rPr lang="ru-RU" sz="2000" i="1" dirty="0" err="1" smtClean="0">
                <a:latin typeface="+mj-lt"/>
              </a:rPr>
              <a:t>сцепленность</a:t>
            </a:r>
            <a:r>
              <a:rPr lang="ru-RU" sz="2000" i="1" dirty="0" smtClean="0">
                <a:latin typeface="+mj-lt"/>
              </a:rPr>
              <a:t>, </a:t>
            </a:r>
            <a:r>
              <a:rPr lang="ru-RU" sz="2000" i="1" dirty="0" err="1" smtClean="0">
                <a:latin typeface="+mj-lt"/>
              </a:rPr>
              <a:t>сфокусированность</a:t>
            </a:r>
            <a:r>
              <a:rPr lang="en-US" sz="2000" i="1" dirty="0" smtClean="0">
                <a:latin typeface="+mj-lt"/>
              </a:rPr>
              <a:t>) –</a:t>
            </a:r>
            <a:r>
              <a:rPr lang="ru-RU" sz="2000" i="1" dirty="0" smtClean="0">
                <a:latin typeface="+mj-lt"/>
              </a:rPr>
              <a:t> мера, определяющая связанность и сфокусированность обязанностей</a:t>
            </a:r>
            <a:r>
              <a:rPr lang="en-US" sz="2000" i="1" dirty="0" smtClean="0">
                <a:latin typeface="+mj-lt"/>
              </a:rPr>
              <a:t>/</a:t>
            </a:r>
            <a:r>
              <a:rPr lang="ru-RU" sz="2000" i="1" dirty="0" smtClean="0">
                <a:latin typeface="+mj-lt"/>
              </a:rPr>
              <a:t>ответственности элемента.</a:t>
            </a: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>
              <a:latin typeface="+mj-lt"/>
            </a:endParaRP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>
              <a:latin typeface="+mj-lt"/>
            </a:endParaRP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>
              <a:latin typeface="+mj-lt"/>
            </a:endParaRP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>
              <a:latin typeface="+mj-lt"/>
            </a:endParaRP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>
              <a:latin typeface="+mj-lt"/>
            </a:endParaRP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/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/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/>
          </a:p>
        </p:txBody>
      </p:sp>
      <p:pic>
        <p:nvPicPr>
          <p:cNvPr id="19460" name="Picture 2" descr="http://www.uralweb.ru/p/188594/Image/dar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667000"/>
            <a:ext cx="3124200" cy="24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4495802"/>
            <a:ext cx="76962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ru-RU" sz="2000" b="1" dirty="0">
                <a:solidFill>
                  <a:prstClr val="black"/>
                </a:solidFill>
                <a:latin typeface="Calibri"/>
                <a:cs typeface="+mn-cs"/>
              </a:rPr>
              <a:t>Достигается за счет:</a:t>
            </a:r>
          </a:p>
          <a:p>
            <a:pPr marL="27432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ru-RU" sz="2000" dirty="0">
                <a:solidFill>
                  <a:prstClr val="black"/>
                </a:solidFill>
                <a:latin typeface="Calibri"/>
                <a:cs typeface="+mn-cs"/>
              </a:rPr>
              <a:t>сужение обязанностей элемента</a:t>
            </a:r>
          </a:p>
          <a:p>
            <a:pPr marL="27432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ru-RU" sz="2000" dirty="0">
                <a:solidFill>
                  <a:prstClr val="black"/>
                </a:solidFill>
                <a:latin typeface="Calibri"/>
                <a:cs typeface="+mn-cs"/>
              </a:rPr>
              <a:t>разделение ответственности между несколькими элементами</a:t>
            </a:r>
          </a:p>
          <a:p>
            <a:pPr marL="27432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ru-RU" sz="2000" dirty="0">
                <a:solidFill>
                  <a:prstClr val="black"/>
                </a:solidFill>
                <a:latin typeface="Calibri"/>
                <a:cs typeface="+mn-cs"/>
              </a:rPr>
              <a:t>группирование похожей ответственности в одном элементе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dirty="0" smtClean="0"/>
              <a:t>KISS</a:t>
            </a:r>
            <a:r>
              <a:rPr lang="ru-RU" sz="4000" dirty="0" smtClean="0"/>
              <a:t>:</a:t>
            </a:r>
            <a:r>
              <a:rPr lang="en-US" sz="4000" dirty="0" smtClean="0"/>
              <a:t> </a:t>
            </a:r>
            <a:r>
              <a:rPr lang="en-US" sz="4000" dirty="0"/>
              <a:t>Keep it simple, </a:t>
            </a:r>
            <a:r>
              <a:rPr lang="en-US" sz="4000" dirty="0" smtClean="0"/>
              <a:t>stupid!</a:t>
            </a:r>
            <a:endParaRPr lang="ru-RU" sz="4000" dirty="0" smtClean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81000" y="1828801"/>
            <a:ext cx="8229600" cy="4389439"/>
          </a:xfrm>
        </p:spPr>
        <p:txBody>
          <a:bodyPr/>
          <a:lstStyle/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ru-RU" sz="2000" i="1" dirty="0" smtClean="0">
                <a:latin typeface="+mj-lt"/>
              </a:rPr>
              <a:t>Простота системы является основной целью и ценностью.</a:t>
            </a:r>
          </a:p>
          <a:p>
            <a:pPr marL="0" indent="0" eaLnBrk="1" hangingPunct="1">
              <a:buFont typeface="Wingdings 2" pitchFamily="18" charset="2"/>
              <a:buNone/>
              <a:defRPr/>
            </a:pPr>
            <a:endParaRPr lang="ru-RU" sz="2000" dirty="0" smtClean="0">
              <a:latin typeface="+mj-lt"/>
            </a:endParaRP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ru-RU" sz="2000" b="1" dirty="0" smtClean="0">
                <a:latin typeface="+mj-lt"/>
              </a:rPr>
              <a:t>Связаны:</a:t>
            </a:r>
          </a:p>
          <a:p>
            <a:pPr marL="274320" eaLnBrk="1" hangingPunct="1">
              <a:defRPr/>
            </a:pPr>
            <a:r>
              <a:rPr lang="ru-RU" sz="2000" dirty="0" smtClean="0">
                <a:latin typeface="+mj-lt"/>
              </a:rPr>
              <a:t>Бритва Оккама: «</a:t>
            </a:r>
            <a:r>
              <a:rPr lang="ru-RU" sz="2000" i="1" dirty="0" smtClean="0">
                <a:latin typeface="+mj-lt"/>
              </a:rPr>
              <a:t>Не следует плодить новые сущности без самой крайней на то необходимости» или «Объяснение, требующее наименьших допущений, с большей вероятностью является правильным»</a:t>
            </a:r>
          </a:p>
          <a:p>
            <a:pPr marL="274320" eaLnBrk="1" hangingPunct="1">
              <a:defRPr/>
            </a:pPr>
            <a:r>
              <a:rPr lang="ru-RU" sz="2000" dirty="0" smtClean="0">
                <a:latin typeface="+mj-lt"/>
              </a:rPr>
              <a:t>Эйнштейн: </a:t>
            </a:r>
            <a:r>
              <a:rPr lang="ru-RU" sz="2000" i="1" dirty="0" smtClean="0">
                <a:latin typeface="+mj-lt"/>
              </a:rPr>
              <a:t>«Все должно быть предельно просто, но не проще»</a:t>
            </a: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>
              <a:latin typeface="+mj-lt"/>
            </a:endParaRP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ru-RU" sz="2000" b="1" dirty="0" smtClean="0">
                <a:latin typeface="+mj-lt"/>
              </a:rPr>
              <a:t>Достигается за счет:</a:t>
            </a:r>
          </a:p>
          <a:p>
            <a:pPr marL="274320" eaLnBrk="1" hangingPunct="1">
              <a:defRPr/>
            </a:pPr>
            <a:r>
              <a:rPr lang="ru-RU" sz="2000" dirty="0" smtClean="0">
                <a:latin typeface="+mj-lt"/>
              </a:rPr>
              <a:t>прагматичный подход к проектированию</a:t>
            </a:r>
          </a:p>
          <a:p>
            <a:pPr marL="274320" eaLnBrk="1" hangingPunct="1">
              <a:defRPr/>
            </a:pPr>
            <a:r>
              <a:rPr lang="ru-RU" sz="2000" dirty="0" smtClean="0">
                <a:latin typeface="+mj-lt"/>
              </a:rPr>
              <a:t>чувство меры, опыт</a:t>
            </a: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/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/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/>
          </a:p>
        </p:txBody>
      </p:sp>
      <p:pic>
        <p:nvPicPr>
          <p:cNvPr id="1026" name="Picture 2" descr="http://img11.nnm.ru/8/f/f/6/0/847b5457b8c19f9003dc7e3cd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64820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dirty="0" smtClean="0"/>
              <a:t>YAGNI</a:t>
            </a:r>
            <a:r>
              <a:rPr lang="ru-RU" sz="4000" dirty="0" smtClean="0"/>
              <a:t>:</a:t>
            </a:r>
            <a:r>
              <a:rPr lang="en-US" sz="4000" dirty="0" smtClean="0"/>
              <a:t> You </a:t>
            </a:r>
            <a:r>
              <a:rPr lang="en-US" sz="4000" dirty="0" err="1" smtClean="0"/>
              <a:t>Ain’t</a:t>
            </a:r>
            <a:r>
              <a:rPr lang="en-US" sz="4000" dirty="0" smtClean="0"/>
              <a:t> </a:t>
            </a:r>
            <a:r>
              <a:rPr lang="en-US" sz="4000" dirty="0" err="1" smtClean="0"/>
              <a:t>Gonna</a:t>
            </a:r>
            <a:r>
              <a:rPr lang="en-US" sz="4000" dirty="0" smtClean="0"/>
              <a:t> Need It</a:t>
            </a:r>
            <a:endParaRPr lang="ru-RU" sz="4000" dirty="0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57200" y="1905001"/>
            <a:ext cx="8229600" cy="4389439"/>
          </a:xfrm>
        </p:spPr>
        <p:txBody>
          <a:bodyPr/>
          <a:lstStyle/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ru-RU" sz="2000" i="1" dirty="0" smtClean="0">
                <a:latin typeface="+mj-lt"/>
              </a:rPr>
              <a:t>Не нужно добавлять функциональность пока в ней нет непосредственной нужды.</a:t>
            </a:r>
          </a:p>
          <a:p>
            <a:pPr marL="0" indent="0" eaLnBrk="1" hangingPunct="1">
              <a:buFont typeface="Wingdings 2" pitchFamily="18" charset="2"/>
              <a:buNone/>
              <a:defRPr/>
            </a:pPr>
            <a:endParaRPr lang="ru-RU" sz="2000" dirty="0" smtClean="0">
              <a:latin typeface="+mj-lt"/>
            </a:endParaRP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ru-RU" sz="2000" b="1" dirty="0" smtClean="0">
                <a:latin typeface="+mj-lt"/>
              </a:rPr>
              <a:t>Вытекает:</a:t>
            </a:r>
          </a:p>
          <a:p>
            <a:pPr marL="274320" eaLnBrk="1" hangingPunct="1">
              <a:defRPr/>
            </a:pPr>
            <a:r>
              <a:rPr lang="ru-RU" sz="2000" dirty="0" smtClean="0">
                <a:latin typeface="+mj-lt"/>
              </a:rPr>
              <a:t>предварительная оптимизация вредна</a:t>
            </a: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>
              <a:latin typeface="+mj-lt"/>
            </a:endParaRP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ru-RU" sz="2000" b="1" dirty="0" smtClean="0">
                <a:latin typeface="+mj-lt"/>
              </a:rPr>
              <a:t>Достигается за счет:</a:t>
            </a:r>
          </a:p>
          <a:p>
            <a:pPr marL="274320" eaLnBrk="1" hangingPunct="1">
              <a:defRPr/>
            </a:pPr>
            <a:r>
              <a:rPr lang="ru-RU" sz="2000" dirty="0" smtClean="0">
                <a:latin typeface="+mj-lt"/>
              </a:rPr>
              <a:t>«ленивый» подход к проектированию</a:t>
            </a: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>
              <a:latin typeface="+mj-lt"/>
            </a:endParaRP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ru-RU" sz="2000" b="1" dirty="0" smtClean="0">
                <a:latin typeface="+mj-lt"/>
              </a:rPr>
              <a:t>Минус:</a:t>
            </a:r>
            <a:r>
              <a:rPr lang="ru-RU" sz="2000" dirty="0" smtClean="0">
                <a:latin typeface="+mj-lt"/>
              </a:rPr>
              <a:t> новый функционал может занимать много времени</a:t>
            </a: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ru-RU" sz="2000" dirty="0" smtClean="0">
                <a:latin typeface="+mj-lt"/>
              </a:rPr>
              <a:t>Важно</a:t>
            </a:r>
            <a:r>
              <a:rPr lang="ru-RU" sz="2000" b="1" dirty="0" smtClean="0">
                <a:latin typeface="+mj-lt"/>
              </a:rPr>
              <a:t> </a:t>
            </a:r>
            <a:r>
              <a:rPr lang="ru-RU" sz="2000" dirty="0" smtClean="0">
                <a:latin typeface="+mj-lt"/>
              </a:rPr>
              <a:t>быть прагматиком и учитывать будущие требования!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ru-RU" sz="4000" dirty="0" err="1"/>
              <a:t>Don’t</a:t>
            </a:r>
            <a:r>
              <a:rPr lang="ru-RU" sz="4000" dirty="0"/>
              <a:t> </a:t>
            </a:r>
            <a:r>
              <a:rPr lang="ru-RU" sz="4000" dirty="0" err="1"/>
              <a:t>make</a:t>
            </a:r>
            <a:r>
              <a:rPr lang="ru-RU" sz="4000" dirty="0"/>
              <a:t> </a:t>
            </a:r>
            <a:r>
              <a:rPr lang="ru-RU" sz="4000" dirty="0" err="1"/>
              <a:t>me</a:t>
            </a:r>
            <a:r>
              <a:rPr lang="ru-RU" sz="4000" dirty="0"/>
              <a:t> </a:t>
            </a:r>
            <a:r>
              <a:rPr lang="ru-RU" sz="4000" dirty="0" err="1"/>
              <a:t>think</a:t>
            </a:r>
            <a:endParaRPr lang="ru-RU" sz="4000" dirty="0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0668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ru-RU" sz="2000" dirty="0" smtClean="0"/>
              <a:t>Код  </a:t>
            </a:r>
            <a:r>
              <a:rPr lang="ru-RU" sz="2000" dirty="0"/>
              <a:t>должен легко читаться и восприниматься с минимумом </a:t>
            </a:r>
            <a:r>
              <a:rPr lang="ru-RU" sz="2000" dirty="0" smtClean="0"/>
              <a:t>усилий,</a:t>
            </a:r>
            <a:r>
              <a:rPr lang="en-US" sz="2000" dirty="0" smtClean="0"/>
              <a:t> </a:t>
            </a:r>
            <a:r>
              <a:rPr lang="ru-RU" sz="2000" dirty="0" smtClean="0"/>
              <a:t>если </a:t>
            </a:r>
            <a:r>
              <a:rPr lang="ru-RU" sz="2000" dirty="0"/>
              <a:t>код вызывает затруднения чтобы его понять, то вероятно его стоит </a:t>
            </a:r>
            <a:r>
              <a:rPr lang="ru-RU" sz="2000" dirty="0" smtClean="0"/>
              <a:t>упростить</a:t>
            </a:r>
            <a:endParaRPr lang="ru-RU" sz="2000" dirty="0" smtClean="0">
              <a:latin typeface="+mj-l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691971"/>
            <a:ext cx="8229600" cy="70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4000" dirty="0"/>
              <a:t>Write Code for the Maintainer</a:t>
            </a:r>
            <a:endParaRPr lang="ru-RU" sz="40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3453973"/>
            <a:ext cx="8229600" cy="233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ru-RU" sz="2000" dirty="0"/>
              <a:t>Практически любой код, который вы пишете, предстоит поддерживать в будущем вам или кому-то другому. В будущем, когда вы вернётесь к коду, обнаружите, что большая его часть совершенно вам незнакома, так что старайтесь писать как будто для другого.</a:t>
            </a:r>
            <a:br>
              <a:rPr lang="ru-RU" sz="2000" dirty="0"/>
            </a:br>
            <a:r>
              <a:rPr lang="ru-RU" sz="2000" dirty="0"/>
              <a:t>“Пишите код так, как будто сопровождать его будет склонный к насилию психопат, который знает, где вы живете.” </a:t>
            </a:r>
            <a:r>
              <a:rPr lang="ru-RU" sz="2000" dirty="0" smtClean="0"/>
              <a:t>(</a:t>
            </a:r>
            <a:r>
              <a:rPr lang="ru-RU" sz="2000" dirty="0"/>
              <a:t>Стив </a:t>
            </a:r>
            <a:r>
              <a:rPr lang="ru-RU" sz="2000" dirty="0" err="1" smtClean="0"/>
              <a:t>Макконнелл</a:t>
            </a:r>
            <a:r>
              <a:rPr lang="en-US" sz="2000" dirty="0" smtClean="0"/>
              <a:t> </a:t>
            </a:r>
            <a:r>
              <a:rPr lang="ru-RU" sz="2000" dirty="0" smtClean="0"/>
              <a:t>«Совершенный код»)</a:t>
            </a:r>
            <a:endParaRPr lang="ru-RU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09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dirty="0"/>
              <a:t>Hide Implementation Details</a:t>
            </a:r>
            <a:endParaRPr lang="ru-RU" sz="4000" dirty="0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0668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ru-RU" sz="2000" dirty="0"/>
              <a:t>Скрытие деталей реализации позволяет вносить изменения в код компонента с минимальными </a:t>
            </a:r>
            <a:r>
              <a:rPr lang="ru-RU" sz="2000" dirty="0" smtClean="0"/>
              <a:t>затрагиванием </a:t>
            </a:r>
            <a:r>
              <a:rPr lang="ru-RU" sz="2000" dirty="0"/>
              <a:t>других модулей которые используют этот компонент</a:t>
            </a:r>
            <a:endParaRPr lang="ru-RU" sz="2000" dirty="0" smtClean="0">
              <a:latin typeface="+mj-l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691971"/>
            <a:ext cx="8229600" cy="70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4000" dirty="0"/>
              <a:t>Law of Demeter</a:t>
            </a:r>
            <a:endParaRPr lang="ru-RU" sz="40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3453973"/>
            <a:ext cx="8229600" cy="233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ru-RU" sz="2000" dirty="0"/>
              <a:t>Компоненты кода должны взаимодействовать только с их непосредственными связями (например, классы от которых они унаследованы, объекты, которые они содержат, объекты, переданные с помощью аргументов и т.д.)</a:t>
            </a:r>
            <a:endParaRPr lang="ru-RU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90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dirty="0"/>
              <a:t>Avoid Premature Optimization</a:t>
            </a:r>
            <a:endParaRPr lang="ru-RU" sz="4000" dirty="0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20574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ru-RU" sz="2000" dirty="0"/>
              <a:t>Даже не думайте об оптимизации, если ваш код работает, но медленней, чем вы хотите. Только потом можно начать задумываться об оптимизации, и только основываясь на полученном опыте.</a:t>
            </a:r>
            <a:br>
              <a:rPr lang="ru-RU" sz="2000" dirty="0"/>
            </a:br>
            <a:r>
              <a:rPr lang="ru-RU" sz="2000" dirty="0"/>
              <a:t>Мы должны забыть про небольшие улучшения эффективности, скажем, около 97% времени: преждевременная оптимизация — корень всех бед. © Дональд Кнут</a:t>
            </a:r>
            <a:endParaRPr lang="ru-RU" sz="2000" dirty="0" smtClean="0">
              <a:latin typeface="+mj-l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3453969"/>
            <a:ext cx="8229600" cy="70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4000" dirty="0"/>
              <a:t>Code Reuse is Good</a:t>
            </a:r>
            <a:endParaRPr lang="ru-RU" sz="40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4215971"/>
            <a:ext cx="8229600" cy="116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ru-RU" sz="2000" dirty="0"/>
              <a:t>Не очень содержательный, но тоже хороший принцип как и все другие. Повторное использование кода повышает надежность и уменьшает время разработки</a:t>
            </a:r>
            <a:endParaRPr lang="ru-RU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468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iley Face 6"/>
          <p:cNvSpPr/>
          <p:nvPr/>
        </p:nvSpPr>
        <p:spPr>
          <a:xfrm>
            <a:off x="1143000" y="1752600"/>
            <a:ext cx="685800" cy="685800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173" name="TextBox 7"/>
          <p:cNvSpPr txBox="1">
            <a:spLocks noChangeArrowheads="1"/>
          </p:cNvSpPr>
          <p:nvPr/>
        </p:nvSpPr>
        <p:spPr bwMode="auto">
          <a:xfrm>
            <a:off x="1143004" y="2617787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dirty="0">
                <a:latin typeface="+mj-lt"/>
              </a:rPr>
              <a:t>Клиент</a:t>
            </a:r>
            <a:endParaRPr lang="en-US" dirty="0">
              <a:latin typeface="+mj-lt"/>
            </a:endParaRPr>
          </a:p>
        </p:txBody>
      </p:sp>
      <p:sp>
        <p:nvSpPr>
          <p:cNvPr id="9" name="Smiley Face 8"/>
          <p:cNvSpPr/>
          <p:nvPr/>
        </p:nvSpPr>
        <p:spPr>
          <a:xfrm>
            <a:off x="2514600" y="4495800"/>
            <a:ext cx="685800" cy="68580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177" name="TextBox 9"/>
          <p:cNvSpPr txBox="1">
            <a:spLocks noChangeArrowheads="1"/>
          </p:cNvSpPr>
          <p:nvPr/>
        </p:nvSpPr>
        <p:spPr bwMode="auto">
          <a:xfrm>
            <a:off x="2438400" y="5334000"/>
            <a:ext cx="1587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dirty="0">
                <a:latin typeface="+mj-lt"/>
              </a:rPr>
              <a:t>Разработчики</a:t>
            </a:r>
            <a:endParaRPr lang="en-US" dirty="0">
              <a:latin typeface="+mj-lt"/>
            </a:endParaRPr>
          </a:p>
        </p:txBody>
      </p:sp>
      <p:sp>
        <p:nvSpPr>
          <p:cNvPr id="11" name="Smiley Face 10"/>
          <p:cNvSpPr/>
          <p:nvPr/>
        </p:nvSpPr>
        <p:spPr>
          <a:xfrm>
            <a:off x="3352800" y="4572000"/>
            <a:ext cx="685800" cy="6858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Smiley Face 11"/>
          <p:cNvSpPr/>
          <p:nvPr/>
        </p:nvSpPr>
        <p:spPr>
          <a:xfrm>
            <a:off x="3048000" y="3810000"/>
            <a:ext cx="685800" cy="68580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4378119">
            <a:off x="2844801" y="3279775"/>
            <a:ext cx="635000" cy="203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Picture 2" descr="http://www.newsby.org/news/newsimg/2008/07/ferrari_f4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4" y="1828801"/>
            <a:ext cx="2773363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4" descr="http://lopuhifilm.ru/u/people/bio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267200"/>
            <a:ext cx="28511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ight Arrow 20"/>
          <p:cNvSpPr/>
          <p:nvPr/>
        </p:nvSpPr>
        <p:spPr>
          <a:xfrm rot="20042531">
            <a:off x="4171950" y="3565525"/>
            <a:ext cx="1371600" cy="2286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186632">
            <a:off x="4189413" y="4797425"/>
            <a:ext cx="1371600" cy="2286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181" name="Picture 6" descr="http://www.pickwickclub.ru/img/rac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0"/>
            <a:ext cx="25908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628651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400" dirty="0" smtClean="0"/>
              <a:t>Процесс разработки</a:t>
            </a:r>
            <a:endParaRPr lang="en-US"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085851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4000" dirty="0" smtClean="0"/>
              <a:t>Принципы объектно-ориентированного проектирования</a:t>
            </a:r>
            <a:endParaRPr lang="ru-RU"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lid_thum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62002"/>
            <a:ext cx="7239000" cy="57940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04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dirty="0" smtClean="0"/>
              <a:t>SRP</a:t>
            </a:r>
            <a:r>
              <a:rPr lang="ru-RU" sz="4000" dirty="0" smtClean="0"/>
              <a:t>:</a:t>
            </a:r>
            <a:r>
              <a:rPr lang="en-US" sz="4000" dirty="0" smtClean="0"/>
              <a:t> Single Responsibility Principle</a:t>
            </a:r>
            <a:endParaRPr lang="ru-RU" sz="40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13704"/>
            <a:ext cx="6096000" cy="490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smtClean="0"/>
              <a:t>SRP</a:t>
            </a:r>
            <a:r>
              <a:rPr lang="ru-RU" sz="4000" smtClean="0"/>
              <a:t>:</a:t>
            </a:r>
            <a:r>
              <a:rPr lang="en-US" sz="4000" smtClean="0"/>
              <a:t> Single Responsibility Principle</a:t>
            </a:r>
            <a:endParaRPr lang="ru-RU" sz="4000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905001"/>
            <a:ext cx="8382000" cy="4389439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ru-RU" sz="2000" i="1" dirty="0" smtClean="0">
                <a:latin typeface="+mj-lt"/>
              </a:rPr>
              <a:t>1. Не должно быть больше одной причины для изменения класса </a:t>
            </a:r>
            <a:r>
              <a:rPr lang="ru-RU" sz="2000" dirty="0" smtClean="0">
                <a:latin typeface="+mj-lt"/>
              </a:rPr>
              <a:t>(Роберт </a:t>
            </a:r>
            <a:r>
              <a:rPr lang="ru-RU" sz="2000" i="1" dirty="0" smtClean="0"/>
              <a:t>Мартин </a:t>
            </a:r>
            <a:r>
              <a:rPr lang="ru-RU" sz="2000" dirty="0" smtClean="0"/>
              <a:t>Принципы</a:t>
            </a:r>
            <a:r>
              <a:rPr lang="ru-RU" sz="2000" dirty="0"/>
              <a:t>, </a:t>
            </a:r>
            <a:r>
              <a:rPr lang="ru-RU" sz="2000" dirty="0" smtClean="0"/>
              <a:t>паттерны </a:t>
            </a:r>
            <a:r>
              <a:rPr lang="ru-RU" sz="2000" dirty="0"/>
              <a:t>и практики </a:t>
            </a:r>
            <a:r>
              <a:rPr lang="ru-RU" sz="2000" dirty="0" err="1"/>
              <a:t>гибкои</a:t>
            </a:r>
            <a:r>
              <a:rPr lang="ru-RU" sz="2000" dirty="0"/>
              <a:t>̆ разработки. — 2006 </a:t>
            </a:r>
            <a:r>
              <a:rPr lang="ru-RU" sz="2000" dirty="0" smtClean="0">
                <a:latin typeface="+mj-lt"/>
              </a:rPr>
              <a:t>).</a:t>
            </a: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ru-RU" sz="2000" i="1" dirty="0" smtClean="0">
                <a:latin typeface="+mj-lt"/>
              </a:rPr>
              <a:t>2. Каждый класс должен быть сфокусирован на своей области ответственности.</a:t>
            </a:r>
          </a:p>
          <a:p>
            <a:pPr marL="0" indent="0" eaLnBrk="1" hangingPunct="1">
              <a:buFont typeface="Wingdings 2" pitchFamily="18" charset="2"/>
              <a:buNone/>
              <a:defRPr/>
            </a:pPr>
            <a:endParaRPr lang="en-US" sz="2000" dirty="0" smtClean="0">
              <a:latin typeface="+mj-lt"/>
            </a:endParaRP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ru-RU" sz="2000" b="1" dirty="0" smtClean="0">
                <a:latin typeface="+mj-lt"/>
              </a:rPr>
              <a:t>Цель:</a:t>
            </a:r>
            <a:endParaRPr lang="en-US" sz="2000" b="1" dirty="0" smtClean="0">
              <a:latin typeface="+mj-lt"/>
            </a:endParaRPr>
          </a:p>
          <a:p>
            <a:pPr marL="274320" eaLnBrk="1" hangingPunct="1">
              <a:defRPr/>
            </a:pPr>
            <a:r>
              <a:rPr lang="ru-RU" sz="2000" dirty="0" smtClean="0">
                <a:latin typeface="+mj-lt"/>
              </a:rPr>
              <a:t>упростить внесение изменений</a:t>
            </a:r>
          </a:p>
          <a:p>
            <a:pPr marL="274320" eaLnBrk="1" hangingPunct="1">
              <a:defRPr/>
            </a:pPr>
            <a:r>
              <a:rPr lang="ru-RU" sz="2000" dirty="0" smtClean="0">
                <a:latin typeface="+mj-lt"/>
              </a:rPr>
              <a:t>защититься от побочных эффектов при изменениях</a:t>
            </a:r>
            <a:endParaRPr lang="en-US" sz="2000" dirty="0" smtClean="0">
              <a:latin typeface="+mj-lt"/>
            </a:endParaRP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>
              <a:latin typeface="+mj-lt"/>
            </a:endParaRP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ru-RU" sz="2000" b="1" dirty="0" smtClean="0">
                <a:latin typeface="+mj-lt"/>
              </a:rPr>
              <a:t>Достигается за счет:</a:t>
            </a:r>
          </a:p>
          <a:p>
            <a:pPr marL="274320" eaLnBrk="1" hangingPunct="1">
              <a:defRPr/>
            </a:pPr>
            <a:r>
              <a:rPr lang="ru-RU" sz="2000" dirty="0" smtClean="0">
                <a:latin typeface="+mj-lt"/>
              </a:rPr>
              <a:t>правильное проектирование</a:t>
            </a:r>
            <a:endParaRPr lang="en-US" sz="2000" dirty="0" smtClean="0">
              <a:latin typeface="+mj-lt"/>
            </a:endParaRPr>
          </a:p>
          <a:p>
            <a:pPr marL="274320" eaLnBrk="1" hangingPunct="1">
              <a:defRPr/>
            </a:pPr>
            <a:r>
              <a:rPr lang="ru-RU" sz="2000" dirty="0" smtClean="0">
                <a:latin typeface="+mj-lt"/>
              </a:rPr>
              <a:t>использование паттернов проектирования</a:t>
            </a: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/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/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37394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16"/>
          <p:cNvSpPr>
            <a:spLocks noChangeArrowheads="1"/>
          </p:cNvSpPr>
          <p:nvPr/>
        </p:nvSpPr>
        <p:spPr bwMode="auto">
          <a:xfrm>
            <a:off x="228600" y="2286002"/>
            <a:ext cx="86868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public class Account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   public string Number;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   public decimal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CurrentBalance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   public void Deposit(decimal amount) { ... }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   public void Withdraw(decimal amount) { ... }  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   public void Transfer(decimal amount, Account recipient) { ... }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TaxTable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CalculateTaxes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year) { ... }</a:t>
            </a:r>
            <a:endParaRPr lang="ru-RU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   public void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GetByNumber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(string number) { ... }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   public void Save() { ... }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685800"/>
            <a:ext cx="8229600" cy="7048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4000" dirty="0" smtClean="0"/>
              <a:t>SRP</a:t>
            </a:r>
            <a:r>
              <a:rPr lang="ru-RU" sz="4000" dirty="0" smtClean="0"/>
              <a:t>:неправильный </a:t>
            </a:r>
            <a:r>
              <a:rPr lang="ru-RU" sz="4000" dirty="0"/>
              <a:t>вариант</a:t>
            </a:r>
            <a:endParaRPr lang="ru-RU" sz="40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6"/>
          <p:cNvSpPr>
            <a:spLocks noChangeArrowheads="1"/>
          </p:cNvSpPr>
          <p:nvPr/>
        </p:nvSpPr>
        <p:spPr bwMode="auto">
          <a:xfrm>
            <a:off x="533400" y="1600200"/>
            <a:ext cx="701040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public class Account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public string Number;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public decimal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CurrentBalance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public void Deposit(decimal amount) { ... }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public void Withdraw(decimal amount) { ... }  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public void Transfer(decimal amount, Account recipient) { ... }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AccountRepository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public Account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GetByNumber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(string number) { ... }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public void Save(Account account) { ... }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TaxCalculator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TaxTable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CalculateTaxes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year) { ... }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85800"/>
            <a:ext cx="8229600" cy="7048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4000" dirty="0" smtClean="0"/>
              <a:t>SRP</a:t>
            </a:r>
            <a:r>
              <a:rPr lang="ru-RU" sz="4000" dirty="0" smtClean="0"/>
              <a:t>:</a:t>
            </a:r>
            <a:r>
              <a:rPr lang="en-US" sz="4000" dirty="0" smtClean="0"/>
              <a:t> </a:t>
            </a:r>
            <a:r>
              <a:rPr lang="ru-RU" sz="4000" dirty="0"/>
              <a:t>правильный вариант</a:t>
            </a:r>
            <a:endParaRPr lang="ru-RU" sz="40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Типичные примеры нарушения SRP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82296" indent="0">
              <a:buNone/>
            </a:pPr>
            <a:r>
              <a:rPr lang="ru-RU" sz="1800" dirty="0"/>
              <a:t>Типичными примерами нарушения SRP являются: </a:t>
            </a:r>
          </a:p>
          <a:p>
            <a:r>
              <a:rPr lang="ru-RU" sz="1800" b="1" dirty="0" smtClean="0"/>
              <a:t>смешивание </a:t>
            </a:r>
            <a:r>
              <a:rPr lang="ru-RU" sz="1800" b="1" dirty="0"/>
              <a:t>логики с </a:t>
            </a:r>
            <a:r>
              <a:rPr lang="ru-RU" sz="1800" b="1" dirty="0" err="1"/>
              <a:t>инфраструктурои</a:t>
            </a:r>
            <a:r>
              <a:rPr lang="ru-RU" sz="1800" b="1" dirty="0"/>
              <a:t>̆. </a:t>
            </a:r>
            <a:r>
              <a:rPr lang="ru-RU" sz="1800" dirty="0"/>
              <a:t>Бизнес-логика смешана с </a:t>
            </a:r>
            <a:r>
              <a:rPr lang="ru-RU" sz="1800" dirty="0" smtClean="0"/>
              <a:t>представлением</a:t>
            </a:r>
            <a:r>
              <a:rPr lang="ru-RU" sz="1800" dirty="0"/>
              <a:t>, слоем </a:t>
            </a:r>
            <a:r>
              <a:rPr lang="ru-RU" sz="1800" dirty="0" err="1"/>
              <a:t>персистентности</a:t>
            </a:r>
            <a:r>
              <a:rPr lang="ru-RU" sz="1800" dirty="0"/>
              <a:t>, находится внутри WCF или </a:t>
            </a:r>
            <a:r>
              <a:rPr lang="ru-RU" sz="1800" dirty="0" err="1"/>
              <a:t>Windows</a:t>
            </a:r>
            <a:r>
              <a:rPr lang="ru-RU" sz="1800" dirty="0"/>
              <a:t>-сервисов. Должна быть возможность сосредоточиться на бизнес-правилах, не обращая внимания на второстепенные инфраструктурные детали; </a:t>
            </a:r>
          </a:p>
          <a:p>
            <a:r>
              <a:rPr lang="ru-RU" sz="1800" b="1" dirty="0" smtClean="0"/>
              <a:t>слабая </a:t>
            </a:r>
            <a:r>
              <a:rPr lang="ru-RU" sz="1800" b="1" dirty="0"/>
              <a:t>связность (</a:t>
            </a:r>
            <a:r>
              <a:rPr lang="ru-RU" sz="1800" b="1" dirty="0" err="1" smtClean="0"/>
              <a:t>low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cohesion</a:t>
            </a:r>
            <a:r>
              <a:rPr lang="ru-RU" sz="1800" b="1" dirty="0"/>
              <a:t>). </a:t>
            </a:r>
            <a:r>
              <a:rPr lang="ru-RU" sz="1800" dirty="0"/>
              <a:t>Класс/модуль/метод не является цельным и решает несколько несвязанных задач. Проявляются несколько групп методов, каждая из которых обращается к подмножеству </a:t>
            </a:r>
            <a:r>
              <a:rPr lang="ru-RU" sz="1800" dirty="0" err="1"/>
              <a:t>полеи</a:t>
            </a:r>
            <a:r>
              <a:rPr lang="ru-RU" sz="1800" dirty="0"/>
              <a:t>̆, не используемых </a:t>
            </a:r>
            <a:r>
              <a:rPr lang="ru-RU" sz="1800" dirty="0" smtClean="0"/>
              <a:t>другими </a:t>
            </a:r>
            <a:r>
              <a:rPr lang="ru-RU" sz="1800" dirty="0"/>
              <a:t>методами; </a:t>
            </a:r>
          </a:p>
          <a:p>
            <a:r>
              <a:rPr lang="ru-RU" sz="1800" b="1" dirty="0" smtClean="0"/>
              <a:t>выполнение </a:t>
            </a:r>
            <a:r>
              <a:rPr lang="ru-RU" sz="1800" b="1" dirty="0"/>
              <a:t>нескольких несвязанных задач. </a:t>
            </a:r>
            <a:r>
              <a:rPr lang="ru-RU" sz="1800" dirty="0"/>
              <a:t>Класс/модуль может быть </a:t>
            </a:r>
            <a:r>
              <a:rPr lang="ru-RU" sz="1800" dirty="0" smtClean="0"/>
              <a:t>цельным</a:t>
            </a:r>
            <a:r>
              <a:rPr lang="ru-RU" sz="1800" dirty="0"/>
              <a:t>, но решать несколько несвязанных задач (вычисление </a:t>
            </a:r>
            <a:r>
              <a:rPr lang="ru-RU" sz="1800" dirty="0" err="1"/>
              <a:t>заработнои</a:t>
            </a:r>
            <a:r>
              <a:rPr lang="ru-RU" sz="1800" dirty="0"/>
              <a:t>̆ платы и построение отчета). Класс/модуль/метод должен быть сфокусированным на решении минимального числа задач; 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1858504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Типичные примеры нарушения SRP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1800" b="1" dirty="0" smtClean="0"/>
              <a:t>решение </a:t>
            </a:r>
            <a:r>
              <a:rPr lang="ru-RU" sz="1800" b="1" dirty="0"/>
              <a:t>задач разных </a:t>
            </a:r>
            <a:r>
              <a:rPr lang="ru-RU" sz="1800" b="1" dirty="0" err="1"/>
              <a:t>уровнеи</a:t>
            </a:r>
            <a:r>
              <a:rPr lang="ru-RU" sz="1800" b="1" dirty="0"/>
              <a:t>̆ абстракции. </a:t>
            </a:r>
            <a:r>
              <a:rPr lang="ru-RU" sz="1800" dirty="0"/>
              <a:t>Класс/метод не должен отвечать за задачи разного уровня. Например, класс удаленного заместителя не должен самостоятельно проверять аргументы, заниматься </a:t>
            </a:r>
            <a:r>
              <a:rPr lang="ru-RU" sz="1800" dirty="0" err="1"/>
              <a:t>сериализациеи</a:t>
            </a:r>
            <a:r>
              <a:rPr lang="ru-RU" sz="1800" dirty="0"/>
              <a:t>̆ и </a:t>
            </a:r>
            <a:r>
              <a:rPr lang="ru-RU" sz="1800" dirty="0" smtClean="0"/>
              <a:t>шифрованием</a:t>
            </a:r>
            <a:r>
              <a:rPr lang="ru-RU" sz="1800" dirty="0"/>
              <a:t>. </a:t>
            </a:r>
            <a:r>
              <a:rPr lang="ru-RU" sz="1800" dirty="0" err="1"/>
              <a:t>Каждыи</a:t>
            </a:r>
            <a:r>
              <a:rPr lang="ru-RU" sz="1800" dirty="0"/>
              <a:t>̆ из этих аспектов должен решаться отдельным классом </a:t>
            </a:r>
          </a:p>
          <a:p>
            <a:r>
              <a:rPr lang="ru-RU" sz="1800" b="1" dirty="0" smtClean="0"/>
              <a:t>решение </a:t>
            </a:r>
            <a:r>
              <a:rPr lang="ru-RU" sz="1800" b="1" dirty="0"/>
              <a:t>задач разных </a:t>
            </a:r>
            <a:r>
              <a:rPr lang="ru-RU" sz="1800" b="1" dirty="0" err="1"/>
              <a:t>уровнеи</a:t>
            </a:r>
            <a:r>
              <a:rPr lang="ru-RU" sz="1800" b="1" dirty="0"/>
              <a:t>̆ абстракции. </a:t>
            </a:r>
            <a:r>
              <a:rPr lang="ru-RU" sz="1800" dirty="0"/>
              <a:t>Класс/метод не должен отвечать за задачи разного уровня. Например, класс удаленного заместителя не должен самостоятельно проверять аргументы, заниматься </a:t>
            </a:r>
            <a:r>
              <a:rPr lang="ru-RU" sz="1800" dirty="0" err="1"/>
              <a:t>сериализациеи</a:t>
            </a:r>
            <a:r>
              <a:rPr lang="ru-RU" sz="1800" dirty="0"/>
              <a:t>̆ и </a:t>
            </a:r>
            <a:r>
              <a:rPr lang="ru-RU" sz="1800" dirty="0" err="1"/>
              <a:t>шифрова</a:t>
            </a:r>
            <a:r>
              <a:rPr lang="ru-RU" sz="1800" dirty="0"/>
              <a:t>- </a:t>
            </a:r>
            <a:r>
              <a:rPr lang="ru-RU" sz="1800" dirty="0" err="1"/>
              <a:t>нием</a:t>
            </a:r>
            <a:r>
              <a:rPr lang="ru-RU" sz="1800" dirty="0"/>
              <a:t>. </a:t>
            </a:r>
            <a:r>
              <a:rPr lang="ru-RU" sz="1800" dirty="0" err="1"/>
              <a:t>Каждыи</a:t>
            </a:r>
            <a:r>
              <a:rPr lang="ru-RU" sz="1800" dirty="0"/>
              <a:t>̆ из этих аспектов должен решаться отдельным классом </a:t>
            </a:r>
          </a:p>
        </p:txBody>
      </p:sp>
    </p:spTree>
    <p:extLst>
      <p:ext uri="{BB962C8B-B14F-4D97-AF65-F5344CB8AC3E}">
        <p14:creationId xmlns:p14="http://schemas.microsoft.com/office/powerpoint/2010/main" val="1543324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dirty="0" smtClean="0"/>
              <a:t>OCP</a:t>
            </a:r>
            <a:r>
              <a:rPr lang="ru-RU" sz="4000" dirty="0" smtClean="0"/>
              <a:t>:</a:t>
            </a:r>
            <a:r>
              <a:rPr lang="en-US" sz="4000" dirty="0" smtClean="0"/>
              <a:t> Open-Closed Principle</a:t>
            </a:r>
            <a:endParaRPr lang="ru-RU" sz="4000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1"/>
            <a:ext cx="6324600" cy="506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17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smtClean="0"/>
              <a:t>OCP</a:t>
            </a:r>
            <a:r>
              <a:rPr lang="ru-RU" sz="4000" smtClean="0"/>
              <a:t>:</a:t>
            </a:r>
            <a:r>
              <a:rPr lang="en-US" sz="4000" smtClean="0"/>
              <a:t> Open-Closed Principle</a:t>
            </a:r>
            <a:endParaRPr lang="ru-RU" sz="4000" smtClean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905001"/>
            <a:ext cx="8382000" cy="438943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ru-RU" sz="2000" i="1" dirty="0"/>
              <a:t>«Программные сущности (классы, модули, функции и т. п.) должны быть открытыми для расширения, но закрытыми для модификации» </a:t>
            </a:r>
            <a:r>
              <a:rPr lang="ru-RU" sz="2000" dirty="0"/>
              <a:t>(</a:t>
            </a:r>
            <a:r>
              <a:rPr lang="ru-RU" sz="2000" i="1" dirty="0"/>
              <a:t>Мартин Р. </a:t>
            </a:r>
            <a:r>
              <a:rPr lang="ru-RU" sz="2000" dirty="0"/>
              <a:t>Принципы, паттерны и практики </a:t>
            </a:r>
            <a:r>
              <a:rPr lang="ru-RU" sz="2000" dirty="0" err="1"/>
              <a:t>гибкои</a:t>
            </a:r>
            <a:r>
              <a:rPr lang="ru-RU" sz="2000" dirty="0"/>
              <a:t>̆ разработки. — 2006). </a:t>
            </a:r>
          </a:p>
          <a:p>
            <a:pPr marL="0" indent="0" eaLnBrk="1" hangingPunct="1">
              <a:buFont typeface="Wingdings 2" pitchFamily="18" charset="2"/>
              <a:buNone/>
              <a:defRPr/>
            </a:pPr>
            <a:endParaRPr lang="en-US" sz="2000" dirty="0" smtClean="0">
              <a:latin typeface="+mj-lt"/>
            </a:endParaRP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ru-RU" sz="2000" b="1" dirty="0" smtClean="0">
                <a:latin typeface="+mj-lt"/>
              </a:rPr>
              <a:t>Цель:</a:t>
            </a:r>
            <a:endParaRPr lang="en-US" sz="2000" b="1" dirty="0" smtClean="0">
              <a:latin typeface="+mj-lt"/>
            </a:endParaRPr>
          </a:p>
          <a:p>
            <a:pPr marL="274320" eaLnBrk="1" hangingPunct="1">
              <a:defRPr/>
            </a:pPr>
            <a:r>
              <a:rPr lang="ru-RU" sz="2000" dirty="0" smtClean="0">
                <a:latin typeface="+mj-lt"/>
              </a:rPr>
              <a:t>добиться гибкости системы</a:t>
            </a:r>
          </a:p>
          <a:p>
            <a:pPr marL="274320">
              <a:defRPr/>
            </a:pPr>
            <a:r>
              <a:rPr lang="ru-RU" sz="2000" dirty="0" smtClean="0">
                <a:latin typeface="+mj-lt"/>
              </a:rPr>
              <a:t>избежать сильных переработок дизайна системы при изменениях – он </a:t>
            </a:r>
            <a:r>
              <a:rPr lang="ru-RU" sz="2000" dirty="0" smtClean="0"/>
              <a:t>должен </a:t>
            </a:r>
            <a:r>
              <a:rPr lang="ru-RU" sz="2000" dirty="0"/>
              <a:t>быть простым и устойчивым к </a:t>
            </a:r>
            <a:r>
              <a:rPr lang="ru-RU" sz="2000" dirty="0" smtClean="0"/>
              <a:t>изменениям</a:t>
            </a:r>
            <a:r>
              <a:rPr lang="ru-RU" sz="2000" dirty="0" smtClean="0">
                <a:latin typeface="+mj-lt"/>
              </a:rPr>
              <a:t> («не если, а когда»)</a:t>
            </a:r>
            <a:endParaRPr lang="en-US" sz="2000" dirty="0" smtClean="0">
              <a:latin typeface="+mj-lt"/>
            </a:endParaRPr>
          </a:p>
          <a:p>
            <a:pPr marL="0" eaLnBrk="1" hangingPunct="1">
              <a:defRPr/>
            </a:pPr>
            <a:endParaRPr lang="en-US" sz="2000" dirty="0" smtClean="0">
              <a:latin typeface="+mj-lt"/>
            </a:endParaRP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>
              <a:latin typeface="+mj-lt"/>
            </a:endParaRP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ru-RU" sz="2000" b="1" dirty="0" smtClean="0">
                <a:latin typeface="+mj-lt"/>
              </a:rPr>
              <a:t>Достигается за счет:</a:t>
            </a:r>
          </a:p>
          <a:p>
            <a:pPr marL="274320" eaLnBrk="1" hangingPunct="1">
              <a:defRPr/>
            </a:pPr>
            <a:r>
              <a:rPr lang="ru-RU" sz="2000" dirty="0" smtClean="0">
                <a:latin typeface="+mj-lt"/>
              </a:rPr>
              <a:t>правильное наследование</a:t>
            </a:r>
            <a:endParaRPr lang="en-US" sz="2000" dirty="0" smtClean="0">
              <a:latin typeface="+mj-lt"/>
            </a:endParaRPr>
          </a:p>
          <a:p>
            <a:pPr marL="274320" eaLnBrk="1" hangingPunct="1">
              <a:defRPr/>
            </a:pPr>
            <a:r>
              <a:rPr lang="ru-RU" sz="2000" dirty="0" smtClean="0">
                <a:latin typeface="+mj-lt"/>
              </a:rPr>
              <a:t>инкапсуляция</a:t>
            </a:r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/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/>
          </a:p>
          <a:p>
            <a:pPr marL="0" eaLnBrk="1" hangingPunct="1">
              <a:buFont typeface="Wingdings 2" pitchFamily="18" charset="2"/>
              <a:buNone/>
              <a:defRPr/>
            </a:pPr>
            <a:endParaRPr lang="ru-RU" sz="20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newsby.org/news/newsimg/2008/07/ferrari_f4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4" y="3810000"/>
            <a:ext cx="287496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4" descr="http://lopuhifilm.ru/u/people/bio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28511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6" descr="http://www.pickwickclub.ru/img/rac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1"/>
            <a:ext cx="25908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7" descr="http://www.pickwickclub.ru/img/rac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114801"/>
            <a:ext cx="25908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628651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400" dirty="0" smtClean="0"/>
              <a:t>С точки зрения клиента:</a:t>
            </a:r>
            <a:endParaRPr lang="en-US" sz="4400" dirty="0"/>
          </a:p>
        </p:txBody>
      </p:sp>
      <p:sp>
        <p:nvSpPr>
          <p:cNvPr id="10" name="Equal 9"/>
          <p:cNvSpPr/>
          <p:nvPr/>
        </p:nvSpPr>
        <p:spPr>
          <a:xfrm>
            <a:off x="3657600" y="2209800"/>
            <a:ext cx="914400" cy="91440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Equal 10"/>
          <p:cNvSpPr/>
          <p:nvPr/>
        </p:nvSpPr>
        <p:spPr>
          <a:xfrm>
            <a:off x="3657600" y="4343400"/>
            <a:ext cx="914400" cy="91440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205" name="TextBox 11"/>
          <p:cNvSpPr txBox="1">
            <a:spLocks noChangeArrowheads="1"/>
          </p:cNvSpPr>
          <p:nvPr/>
        </p:nvSpPr>
        <p:spPr bwMode="auto">
          <a:xfrm>
            <a:off x="7772403" y="3962400"/>
            <a:ext cx="785793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1000" dirty="0">
                <a:latin typeface="+mj-lt"/>
              </a:rPr>
              <a:t>?</a:t>
            </a:r>
            <a:endParaRPr lang="en-US" sz="110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smtClean="0"/>
              <a:t>OCP</a:t>
            </a:r>
            <a:r>
              <a:rPr lang="ru-RU" sz="4000" smtClean="0"/>
              <a:t>:</a:t>
            </a:r>
            <a:r>
              <a:rPr lang="en-US" sz="4000" smtClean="0"/>
              <a:t> Open-Closed Principle</a:t>
            </a:r>
            <a:endParaRPr lang="ru-RU" sz="4000" smtClean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905001"/>
            <a:ext cx="8382000" cy="4389439"/>
          </a:xfrm>
        </p:spPr>
        <p:txBody>
          <a:bodyPr>
            <a:normAutofit/>
          </a:bodyPr>
          <a:lstStyle/>
          <a:p>
            <a:r>
              <a:rPr lang="ru-RU" sz="2000" b="1" dirty="0"/>
              <a:t>Определение от Бертрана </a:t>
            </a:r>
            <a:r>
              <a:rPr lang="ru-RU" sz="2000" b="1" dirty="0" smtClean="0"/>
              <a:t>Мейера</a:t>
            </a:r>
            <a:r>
              <a:rPr lang="ru-RU" sz="2000" b="1" dirty="0"/>
              <a:t>: </a:t>
            </a:r>
            <a:r>
              <a:rPr lang="ru-RU" sz="2000" dirty="0" smtClean="0"/>
              <a:t>модули </a:t>
            </a:r>
            <a:r>
              <a:rPr lang="ru-RU" sz="2000" dirty="0"/>
              <a:t>должны иметь возможность быть как открытыми, так и закрытыми. При этом понятия открытости и закрытости </a:t>
            </a:r>
            <a:r>
              <a:rPr lang="ru-RU" sz="2000" dirty="0" smtClean="0"/>
              <a:t>определяются </a:t>
            </a:r>
            <a:r>
              <a:rPr lang="ru-RU" sz="2000" dirty="0"/>
              <a:t>так. </a:t>
            </a:r>
          </a:p>
          <a:p>
            <a:r>
              <a:rPr lang="ru-RU" sz="2000" dirty="0" smtClean="0"/>
              <a:t>Модуль </a:t>
            </a:r>
            <a:r>
              <a:rPr lang="ru-RU" sz="2000" dirty="0"/>
              <a:t>называют открытым, если он еще доступен для расширения. Например, имеется возможность расширить множество </a:t>
            </a:r>
            <a:r>
              <a:rPr lang="ru-RU" sz="2000" dirty="0" smtClean="0"/>
              <a:t>операций в </a:t>
            </a:r>
            <a:r>
              <a:rPr lang="ru-RU" sz="2000" dirty="0"/>
              <a:t>нем или добавить поля к его структурам данных. </a:t>
            </a:r>
          </a:p>
          <a:p>
            <a:r>
              <a:rPr lang="ru-RU" sz="2000" dirty="0" smtClean="0"/>
              <a:t>Модуль </a:t>
            </a:r>
            <a:r>
              <a:rPr lang="ru-RU" sz="2000" dirty="0"/>
              <a:t>называют закрытым, если он доступен для использования другими модулями. Это означает, что модуль (его </a:t>
            </a:r>
            <a:r>
              <a:rPr lang="ru-RU" sz="2000" dirty="0" smtClean="0"/>
              <a:t>интерфейс </a:t>
            </a:r>
            <a:r>
              <a:rPr lang="ru-RU" sz="2000" dirty="0"/>
              <a:t>— с точки зрения сокрытия информации) уже имеет строго определенное окончательное описание. На </a:t>
            </a:r>
            <a:r>
              <a:rPr lang="ru-RU" sz="2000" dirty="0" smtClean="0"/>
              <a:t>уровне </a:t>
            </a:r>
            <a:r>
              <a:rPr lang="ru-RU" sz="2000" dirty="0"/>
              <a:t>реализации закрытое состояние модуля означает, что можно компилировать модуль, сохранять в библиотеке и делать его доступным для использования другими модулями (его клиентами). </a:t>
            </a:r>
            <a:endParaRPr lang="ru-RU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181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OCP</a:t>
            </a:r>
            <a:r>
              <a:rPr lang="ru-RU" sz="4400" dirty="0"/>
              <a:t>:</a:t>
            </a:r>
            <a:r>
              <a:rPr lang="en-US" sz="4400" dirty="0"/>
              <a:t> Open-Closed Principle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6096000" cy="4953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668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OCP</a:t>
            </a:r>
            <a:r>
              <a:rPr lang="ru-RU" sz="4400" dirty="0"/>
              <a:t>:</a:t>
            </a:r>
            <a:r>
              <a:rPr lang="en-US" sz="4400" dirty="0"/>
              <a:t> Open-Closed Principle</a:t>
            </a:r>
            <a:endParaRPr lang="en-US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92" y="1676400"/>
            <a:ext cx="552054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39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OCP</a:t>
            </a:r>
            <a:r>
              <a:rPr lang="ru-RU" sz="4000" dirty="0"/>
              <a:t>:</a:t>
            </a:r>
            <a:r>
              <a:rPr lang="en-US" sz="4000" dirty="0"/>
              <a:t> Open-Closed Principle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752600"/>
            <a:ext cx="708921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1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3657600" cy="174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smtClean="0"/>
              <a:t>OCP</a:t>
            </a:r>
            <a:r>
              <a:rPr lang="ru-RU" sz="4000" smtClean="0"/>
              <a:t>:</a:t>
            </a:r>
            <a:r>
              <a:rPr lang="en-US" sz="4000" smtClean="0"/>
              <a:t> </a:t>
            </a:r>
            <a:r>
              <a:rPr lang="ru-RU" sz="4000" smtClean="0"/>
              <a:t>неправильный вариант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76200" y="3200400"/>
            <a:ext cx="4495800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SmtpMailer</a:t>
            </a:r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 Logger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logger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SmtpMailer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logger = new Logger();</a:t>
            </a: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SendMessage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(string message)</a:t>
            </a: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     // </a:t>
            </a:r>
            <a:r>
              <a:rPr lang="ru-RU" sz="1300" dirty="0">
                <a:latin typeface="Consolas" pitchFamily="49" charset="0"/>
                <a:cs typeface="Consolas" pitchFamily="49" charset="0"/>
              </a:rPr>
              <a:t>отправить сообщение</a:t>
            </a:r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logger.Log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(message);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8678" name="Rectangle 7"/>
          <p:cNvSpPr>
            <a:spLocks noChangeArrowheads="1"/>
          </p:cNvSpPr>
          <p:nvPr/>
        </p:nvSpPr>
        <p:spPr bwMode="auto">
          <a:xfrm>
            <a:off x="4953000" y="1524001"/>
            <a:ext cx="381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  <a:cs typeface="Courier New" pitchFamily="49" charset="0"/>
              </a:rPr>
              <a:t>Изменение: нужно писать лог в базу данных</a:t>
            </a:r>
            <a:endParaRPr lang="en-US">
              <a:latin typeface="Constantia" pitchFamily="18" charset="0"/>
              <a:cs typeface="Courier New" pitchFamily="49" charset="0"/>
            </a:endParaRPr>
          </a:p>
        </p:txBody>
      </p:sp>
      <p:sp>
        <p:nvSpPr>
          <p:cNvPr id="28679" name="Rectangle 8"/>
          <p:cNvSpPr>
            <a:spLocks noChangeArrowheads="1"/>
          </p:cNvSpPr>
          <p:nvPr/>
        </p:nvSpPr>
        <p:spPr bwMode="auto">
          <a:xfrm>
            <a:off x="4495800" y="2170115"/>
            <a:ext cx="4572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DatabaseLogger</a:t>
            </a:r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public void Log(string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logText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    // </a:t>
            </a:r>
            <a:r>
              <a:rPr lang="ru-RU" sz="1300" dirty="0">
                <a:latin typeface="Consolas" pitchFamily="49" charset="0"/>
                <a:cs typeface="Consolas" pitchFamily="49" charset="0"/>
              </a:rPr>
              <a:t>сохранить лог в базе данных</a:t>
            </a: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ru-RU" sz="1300" dirty="0"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SmtpMailer</a:t>
            </a:r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DatabaseLogger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 logger;</a:t>
            </a:r>
          </a:p>
          <a:p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SmtpMailer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logger = new </a:t>
            </a:r>
            <a:r>
              <a:rPr lang="en-US" sz="13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DatabaseLogger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SendMessage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(string message)</a:t>
            </a: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     // </a:t>
            </a:r>
            <a:r>
              <a:rPr lang="ru-RU" sz="1300" dirty="0">
                <a:latin typeface="Consolas" pitchFamily="49" charset="0"/>
                <a:cs typeface="Consolas" pitchFamily="49" charset="0"/>
              </a:rPr>
              <a:t>отправить сообщение</a:t>
            </a:r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logger.Log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(message);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3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dirty="0" smtClean="0"/>
              <a:t>OCP</a:t>
            </a:r>
            <a:r>
              <a:rPr lang="ru-RU" sz="4000" dirty="0" smtClean="0"/>
              <a:t>:</a:t>
            </a:r>
            <a:r>
              <a:rPr lang="en-US" sz="4000" dirty="0" smtClean="0"/>
              <a:t> </a:t>
            </a:r>
            <a:r>
              <a:rPr lang="ru-RU" sz="4000" dirty="0" smtClean="0"/>
              <a:t>правильный вариант</a:t>
            </a:r>
          </a:p>
        </p:txBody>
      </p:sp>
      <p:pic>
        <p:nvPicPr>
          <p:cNvPr id="2969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4" y="1524000"/>
            <a:ext cx="56229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4114800" y="3505200"/>
            <a:ext cx="49530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SmtpMailer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ILogger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logger;</a:t>
            </a:r>
          </a:p>
          <a:p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SmtpMailer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ILogger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logger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this.logger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logger;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SendMessage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(string message)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  // </a:t>
            </a:r>
            <a:r>
              <a:rPr lang="ru-RU" sz="1400" dirty="0">
                <a:latin typeface="Consolas" pitchFamily="49" charset="0"/>
                <a:cs typeface="Consolas" pitchFamily="49" charset="0"/>
              </a:rPr>
              <a:t>отправить сообщение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logger.Log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(message);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OCP</a:t>
            </a:r>
            <a:r>
              <a:rPr lang="ru-RU" sz="4400" dirty="0" smtClean="0"/>
              <a:t>: типичные нарушения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ru-RU" sz="1800" dirty="0" smtClean="0"/>
              <a:t>Типичными </a:t>
            </a:r>
            <a:r>
              <a:rPr lang="ru-RU" sz="1800" dirty="0"/>
              <a:t>примерами нарушения принципа «открыт/закрыт» являются </a:t>
            </a:r>
            <a:r>
              <a:rPr lang="ru-RU" sz="1800" dirty="0" smtClean="0"/>
              <a:t>следующие</a:t>
            </a:r>
            <a:r>
              <a:rPr lang="ru-RU" sz="1800" dirty="0"/>
              <a:t>. </a:t>
            </a:r>
          </a:p>
          <a:p>
            <a:r>
              <a:rPr lang="ru-RU" sz="1800" b="1" dirty="0" err="1" smtClean="0"/>
              <a:t>Интерфеи</a:t>
            </a:r>
            <a:r>
              <a:rPr lang="ru-RU" sz="1800" b="1" dirty="0" err="1"/>
              <a:t>̆с</a:t>
            </a:r>
            <a:r>
              <a:rPr lang="ru-RU" sz="1800" b="1" dirty="0"/>
              <a:t> класса является нестабильным. </a:t>
            </a:r>
            <a:r>
              <a:rPr lang="ru-RU" sz="1800" dirty="0"/>
              <a:t>Постоянные изменения </a:t>
            </a:r>
            <a:r>
              <a:rPr lang="ru-RU" sz="1800" dirty="0" err="1"/>
              <a:t>интерфеи</a:t>
            </a:r>
            <a:r>
              <a:rPr lang="ru-RU" sz="1800" dirty="0" err="1" smtClean="0"/>
              <a:t>̆са</a:t>
            </a:r>
            <a:r>
              <a:rPr lang="ru-RU" sz="1800" dirty="0" smtClean="0"/>
              <a:t> </a:t>
            </a:r>
            <a:r>
              <a:rPr lang="ru-RU" sz="1800" dirty="0"/>
              <a:t>класса, используемого во множестве мест, приводят к постоянным </a:t>
            </a:r>
            <a:r>
              <a:rPr lang="ru-RU" sz="1800" dirty="0" smtClean="0"/>
              <a:t>изменениям </a:t>
            </a:r>
            <a:r>
              <a:rPr lang="ru-RU" sz="1800" dirty="0"/>
              <a:t>во многих частях системы. </a:t>
            </a:r>
          </a:p>
          <a:p>
            <a:r>
              <a:rPr lang="ru-RU" sz="1800" b="1" dirty="0" smtClean="0"/>
              <a:t>«</a:t>
            </a:r>
            <a:r>
              <a:rPr lang="ru-RU" sz="1800" b="1" dirty="0"/>
              <a:t>Размазывание» информации об иерархии типов. </a:t>
            </a:r>
            <a:r>
              <a:rPr lang="ru-RU" sz="1800" dirty="0"/>
              <a:t>В коде постоянно </a:t>
            </a:r>
            <a:r>
              <a:rPr lang="ru-RU" sz="1800" dirty="0" smtClean="0"/>
              <a:t>используются понижающие </a:t>
            </a:r>
            <a:r>
              <a:rPr lang="ru-RU" sz="1800" dirty="0"/>
              <a:t>приведения типов (</a:t>
            </a:r>
            <a:r>
              <a:rPr lang="ru-RU" sz="1800" dirty="0" err="1"/>
              <a:t>downcasting</a:t>
            </a:r>
            <a:r>
              <a:rPr lang="ru-RU" sz="1800" dirty="0"/>
              <a:t>), что «размазывает» </a:t>
            </a:r>
            <a:r>
              <a:rPr lang="ru-RU" sz="1800" dirty="0" smtClean="0"/>
              <a:t>информацию </a:t>
            </a:r>
            <a:r>
              <a:rPr lang="ru-RU" sz="1800" dirty="0"/>
              <a:t>об иерархии типов по коду приложения. Это затрудняет добавление новых типов и усложняет понимание текущего решения.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0539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smtClean="0"/>
              <a:t>LSP</a:t>
            </a:r>
            <a:r>
              <a:rPr lang="ru-RU" sz="4000" smtClean="0"/>
              <a:t>:</a:t>
            </a:r>
            <a:r>
              <a:rPr lang="en-US" sz="4000" smtClean="0"/>
              <a:t> Liskov Substitution Principle</a:t>
            </a:r>
          </a:p>
        </p:txBody>
      </p:sp>
      <p:pic>
        <p:nvPicPr>
          <p:cNvPr id="31747" name="Picture 2" descr="http://blackbeltreview.files.wordpress.com/2009/12/liskovsubtitutionprinciple_52bb51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59055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dirty="0" smtClean="0"/>
              <a:t>LSP</a:t>
            </a:r>
            <a:r>
              <a:rPr lang="ru-RU" sz="4000" dirty="0" smtClean="0"/>
              <a:t>:</a:t>
            </a:r>
            <a:r>
              <a:rPr lang="en-US" sz="4000" dirty="0" smtClean="0"/>
              <a:t> </a:t>
            </a:r>
            <a:r>
              <a:rPr lang="en-US" sz="4000" dirty="0" err="1" smtClean="0"/>
              <a:t>Liskov</a:t>
            </a:r>
            <a:r>
              <a:rPr lang="en-US" sz="4000" dirty="0" smtClean="0"/>
              <a:t> Substitution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724400"/>
          </a:xfrm>
        </p:spPr>
        <p:txBody>
          <a:bodyPr>
            <a:normAutofit/>
          </a:bodyPr>
          <a:lstStyle/>
          <a:p>
            <a:r>
              <a:rPr lang="ru-RU" sz="2000" dirty="0"/>
              <a:t>«</a:t>
            </a:r>
            <a:r>
              <a:rPr lang="ru-RU" sz="2000" i="1" dirty="0"/>
              <a:t>Должна быть возможность вместо базового типа подставить </a:t>
            </a:r>
            <a:r>
              <a:rPr lang="ru-RU" sz="2000" i="1" dirty="0" err="1"/>
              <a:t>любои</a:t>
            </a:r>
            <a:r>
              <a:rPr lang="ru-RU" sz="2000" i="1" dirty="0"/>
              <a:t>̆ его подтип» </a:t>
            </a:r>
            <a:r>
              <a:rPr lang="ru-RU" sz="2000" dirty="0"/>
              <a:t>(</a:t>
            </a:r>
            <a:r>
              <a:rPr lang="ru-RU" sz="2000" i="1" dirty="0"/>
              <a:t>Мартин Р. </a:t>
            </a:r>
            <a:r>
              <a:rPr lang="ru-RU" sz="2000" dirty="0"/>
              <a:t>Принципы, паттерны и практики </a:t>
            </a:r>
            <a:r>
              <a:rPr lang="ru-RU" sz="2000" dirty="0" err="1"/>
              <a:t>гибкои</a:t>
            </a:r>
            <a:r>
              <a:rPr lang="ru-RU" sz="2000" dirty="0"/>
              <a:t>̆ разработки. — 2006). </a:t>
            </a: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i="1" dirty="0" smtClean="0">
              <a:latin typeface="+mj-lt"/>
            </a:endParaRPr>
          </a:p>
          <a:p>
            <a:r>
              <a:rPr lang="ru-RU" sz="2000" i="1" dirty="0"/>
              <a:t>«...Если для каждого объекта o1 типа </a:t>
            </a:r>
            <a:r>
              <a:rPr lang="ru-RU" sz="2000" i="1" dirty="0" err="1"/>
              <a:t>S</a:t>
            </a:r>
            <a:r>
              <a:rPr lang="ru-RU" sz="2000" i="1" dirty="0"/>
              <a:t> существует объект o2 типа </a:t>
            </a:r>
            <a:r>
              <a:rPr lang="ru-RU" sz="2000" i="1" dirty="0" err="1"/>
              <a:t>T</a:t>
            </a:r>
            <a:r>
              <a:rPr lang="ru-RU" sz="2000" i="1" dirty="0"/>
              <a:t> </a:t>
            </a:r>
            <a:r>
              <a:rPr lang="ru-RU" sz="2000" i="1" dirty="0" err="1"/>
              <a:t>такои</a:t>
            </a:r>
            <a:r>
              <a:rPr lang="ru-RU" sz="2000" i="1" dirty="0"/>
              <a:t>̆, что для всех программ </a:t>
            </a:r>
            <a:r>
              <a:rPr lang="ru-RU" sz="2000" i="1" dirty="0" err="1"/>
              <a:t>P</a:t>
            </a:r>
            <a:r>
              <a:rPr lang="ru-RU" sz="2000" i="1" dirty="0"/>
              <a:t>, определенных в терминах </a:t>
            </a:r>
            <a:r>
              <a:rPr lang="ru-RU" sz="2000" i="1" dirty="0" err="1"/>
              <a:t>T</a:t>
            </a:r>
            <a:r>
              <a:rPr lang="ru-RU" sz="2000" i="1" dirty="0"/>
              <a:t>, поведение </a:t>
            </a:r>
            <a:r>
              <a:rPr lang="ru-RU" sz="2000" i="1" dirty="0" err="1"/>
              <a:t>P</a:t>
            </a:r>
            <a:r>
              <a:rPr lang="ru-RU" sz="2000" i="1" dirty="0"/>
              <a:t> не изменяется при замене o2 на o1, то </a:t>
            </a:r>
            <a:r>
              <a:rPr lang="ru-RU" sz="2000" i="1" dirty="0" err="1"/>
              <a:t>S</a:t>
            </a:r>
            <a:r>
              <a:rPr lang="ru-RU" sz="2000" i="1" dirty="0"/>
              <a:t> является подтипом (</a:t>
            </a:r>
            <a:r>
              <a:rPr lang="ru-RU" sz="2000" i="1" dirty="0" err="1"/>
              <a:t>subtype</a:t>
            </a:r>
            <a:r>
              <a:rPr lang="ru-RU" sz="2000" i="1" dirty="0"/>
              <a:t>) для </a:t>
            </a:r>
            <a:r>
              <a:rPr lang="ru-RU" sz="2000" i="1" dirty="0" err="1"/>
              <a:t>T</a:t>
            </a:r>
            <a:r>
              <a:rPr lang="ru-RU" sz="2000" i="1" dirty="0"/>
              <a:t>» </a:t>
            </a:r>
            <a:r>
              <a:rPr lang="ru-RU" sz="2000" dirty="0"/>
              <a:t>(</a:t>
            </a:r>
            <a:r>
              <a:rPr lang="ru-RU" sz="2000" i="1" dirty="0"/>
              <a:t>Лисков Б. </a:t>
            </a:r>
            <a:r>
              <a:rPr lang="ru-RU" sz="2000" dirty="0"/>
              <a:t>Абстракция данных и иерархия. — 1988).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255183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dirty="0" smtClean="0"/>
              <a:t>LSP</a:t>
            </a:r>
            <a:r>
              <a:rPr lang="ru-RU" sz="4000" dirty="0" smtClean="0"/>
              <a:t>:</a:t>
            </a:r>
            <a:r>
              <a:rPr lang="en-US" sz="4000" dirty="0" smtClean="0"/>
              <a:t> </a:t>
            </a:r>
            <a:r>
              <a:rPr lang="en-US" sz="4000" dirty="0" err="1" smtClean="0"/>
              <a:t>Liskov</a:t>
            </a:r>
            <a:r>
              <a:rPr lang="en-US" sz="4000" dirty="0" smtClean="0"/>
              <a:t> Substitution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724400"/>
          </a:xfrm>
        </p:spPr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i="1" smtClean="0">
                <a:latin typeface="+mj-lt"/>
              </a:rPr>
              <a:t>1. Подтипы </a:t>
            </a:r>
            <a:r>
              <a:rPr lang="ru-RU" sz="2000" i="1" dirty="0" smtClean="0">
                <a:latin typeface="+mj-lt"/>
              </a:rPr>
              <a:t>должны быть заменяемыми их исходными типами.</a:t>
            </a: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i="1" dirty="0" smtClean="0">
                <a:latin typeface="+mj-lt"/>
              </a:rPr>
              <a:t>2. Наследники должны соблюдать контракт предка</a:t>
            </a: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i="1" dirty="0" smtClean="0">
              <a:latin typeface="+mj-lt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i="1" dirty="0" smtClean="0">
              <a:latin typeface="+mj-lt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latin typeface="+mj-lt"/>
              </a:rPr>
              <a:t>Цель: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latin typeface="+mj-lt"/>
              </a:rPr>
              <a:t>избежать побочных эффектов и ошибок в существующем коде, работающем с базовыми классами, при добавлении наследников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latin typeface="+mj-lt"/>
              </a:rPr>
              <a:t>строить правильные иерархии наследования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dirty="0" smtClean="0">
              <a:latin typeface="+mj-lt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latin typeface="+mj-lt"/>
              </a:rPr>
              <a:t>Достигается за счет: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latin typeface="+mj-lt"/>
              </a:rPr>
              <a:t>правильное наследование классов</a:t>
            </a:r>
            <a:endParaRPr lang="en-US" sz="2000" dirty="0" smtClean="0">
              <a:latin typeface="+mj-lt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286000" y="255183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628651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400" dirty="0" smtClean="0"/>
              <a:t>Момент истины</a:t>
            </a:r>
            <a:endParaRPr lang="en-US" sz="4400" dirty="0"/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>
          <a:xfrm>
            <a:off x="381000" y="2590800"/>
            <a:ext cx="3733800" cy="1295400"/>
          </a:xfrm>
        </p:spPr>
        <p:txBody>
          <a:bodyPr/>
          <a:lstStyle/>
          <a:p>
            <a:pPr eaLnBrk="1" hangingPunct="1">
              <a:defRPr/>
            </a:pPr>
            <a:r>
              <a:rPr lang="ru-RU" sz="2000" dirty="0" smtClean="0">
                <a:latin typeface="+mj-lt"/>
              </a:rPr>
              <a:t>расширение приложения</a:t>
            </a:r>
          </a:p>
          <a:p>
            <a:pPr eaLnBrk="1" hangingPunct="1">
              <a:defRPr/>
            </a:pPr>
            <a:r>
              <a:rPr lang="ru-RU" sz="2000" dirty="0" smtClean="0">
                <a:latin typeface="+mj-lt"/>
              </a:rPr>
              <a:t>исправление ошибок</a:t>
            </a:r>
          </a:p>
          <a:p>
            <a:pPr eaLnBrk="1" hangingPunct="1">
              <a:defRPr/>
            </a:pPr>
            <a:r>
              <a:rPr lang="ru-RU" sz="2000" dirty="0" smtClean="0">
                <a:latin typeface="+mj-lt"/>
              </a:rPr>
              <a:t>написание тестов</a:t>
            </a:r>
          </a:p>
        </p:txBody>
      </p:sp>
      <p:pic>
        <p:nvPicPr>
          <p:cNvPr id="9220" name="Picture 4" descr="http://lopuhifilm.ru/u/people/bio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838201"/>
            <a:ext cx="1981200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191000" y="2895600"/>
            <a:ext cx="762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10200" y="2590800"/>
            <a:ext cx="3276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latin typeface="+mj-lt"/>
                <a:cs typeface="+mn-cs"/>
              </a:rPr>
              <a:t>больше времени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latin typeface="+mj-lt"/>
                <a:cs typeface="+mn-cs"/>
              </a:rPr>
              <a:t>больше ошибок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latin typeface="+mj-lt"/>
                <a:cs typeface="+mn-cs"/>
              </a:rPr>
              <a:t>иногда очень сложно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4876800"/>
            <a:ext cx="36576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latin typeface="+mj-lt"/>
                <a:cs typeface="+mn-cs"/>
              </a:rPr>
              <a:t>плохое внутреннее качество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191000" y="4800600"/>
            <a:ext cx="762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10200" y="4876800"/>
            <a:ext cx="32766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latin typeface="+mj-lt"/>
                <a:cs typeface="+mn-cs"/>
              </a:rPr>
              <a:t>плохое внешнее качество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dirty="0" smtClean="0"/>
              <a:t>LSP</a:t>
            </a:r>
            <a:r>
              <a:rPr lang="ru-RU" sz="4000" dirty="0" smtClean="0"/>
              <a:t>:</a:t>
            </a:r>
            <a:r>
              <a:rPr lang="en-US" sz="4000" dirty="0" smtClean="0"/>
              <a:t> </a:t>
            </a:r>
            <a:r>
              <a:rPr lang="en-US" sz="4000" dirty="0" err="1" smtClean="0"/>
              <a:t>Liskov</a:t>
            </a:r>
            <a:r>
              <a:rPr lang="en-US" sz="4000" dirty="0" smtClean="0"/>
              <a:t> Substitution Principle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33208" y="1600200"/>
            <a:ext cx="3801192" cy="40668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800" y="188706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latin typeface="PetersburgC" charset="0"/>
              </a:rPr>
              <a:t>Контракт прямоугольника </a:t>
            </a:r>
            <a:r>
              <a:rPr lang="ru-RU" dirty="0">
                <a:latin typeface="PetersburgC" charset="0"/>
              </a:rPr>
              <a:t>(инвариант): ширина и высота положительны</a:t>
            </a:r>
            <a:r>
              <a:rPr lang="ru-RU" dirty="0" smtClean="0">
                <a:latin typeface="PetersburgC" charset="0"/>
              </a:rPr>
              <a:t>.</a:t>
            </a:r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1066800" y="4495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smtClean="0">
                <a:latin typeface="PetersburgC" charset="0"/>
              </a:rPr>
              <a:t>Контракт </a:t>
            </a:r>
            <a:r>
              <a:rPr lang="ru-RU" b="1" dirty="0">
                <a:latin typeface="PetersburgC" charset="0"/>
              </a:rPr>
              <a:t>квадрата </a:t>
            </a:r>
            <a:r>
              <a:rPr lang="ru-RU" dirty="0">
                <a:latin typeface="PetersburgC" charset="0"/>
              </a:rPr>
              <a:t>(инвариант): ширина и высота положительны, ширина и высота равны. </a:t>
            </a:r>
            <a:endParaRPr lang="ru-RU" dirty="0"/>
          </a:p>
        </p:txBody>
      </p:sp>
      <p:sp>
        <p:nvSpPr>
          <p:cNvPr id="10" name="Rectangle 9"/>
          <p:cNvSpPr/>
          <p:nvPr/>
        </p:nvSpPr>
        <p:spPr>
          <a:xfrm>
            <a:off x="1066800" y="5819463"/>
            <a:ext cx="807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22222"/>
                </a:solidFill>
              </a:rPr>
              <a:t>Инвариант класса </a:t>
            </a:r>
            <a:r>
              <a:rPr lang="ru-RU" dirty="0">
                <a:solidFill>
                  <a:srgbClr val="222222"/>
                </a:solidFill>
              </a:rPr>
              <a:t>— это утверждение, которое (должно быть) истинно применительно к любому объекту данного класса в любой момент времени (за исключением переходных процессов в методах объекта).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33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dirty="0" smtClean="0"/>
              <a:t>LSP</a:t>
            </a:r>
            <a:r>
              <a:rPr lang="ru-RU" sz="4000" dirty="0" smtClean="0"/>
              <a:t>:</a:t>
            </a:r>
            <a:r>
              <a:rPr lang="en-US" sz="4000" dirty="0" smtClean="0"/>
              <a:t> </a:t>
            </a:r>
            <a:r>
              <a:rPr lang="ru-RU" sz="4000" dirty="0" smtClean="0"/>
              <a:t>неправильный вариант</a:t>
            </a:r>
            <a:endParaRPr lang="en-US" sz="4000" dirty="0" smtClean="0"/>
          </a:p>
        </p:txBody>
      </p:sp>
      <p:sp>
        <p:nvSpPr>
          <p:cNvPr id="32771" name="Rectangle 6"/>
          <p:cNvSpPr>
            <a:spLocks noChangeArrowheads="1"/>
          </p:cNvSpPr>
          <p:nvPr/>
        </p:nvSpPr>
        <p:spPr bwMode="auto">
          <a:xfrm>
            <a:off x="457200" y="1295400"/>
            <a:ext cx="7239000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class Rectangle </a:t>
            </a:r>
            <a:endParaRPr lang="ru-RU" sz="13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3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public virtual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 Width { get; set; }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public virtual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 Height { get; set; }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CalculateArea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() </a:t>
            </a: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{</a:t>
            </a:r>
            <a:r>
              <a:rPr lang="ru-RU" sz="13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1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Width * Height</a:t>
            </a: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ru-RU" sz="13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en-US" sz="13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300" dirty="0" smtClean="0">
              <a:latin typeface="Consolas" pitchFamily="49" charset="0"/>
              <a:cs typeface="Consolas" pitchFamily="49" charset="0"/>
            </a:endParaRPr>
          </a:p>
          <a:p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en-US" sz="1300" dirty="0" smtClean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Square : Rectangle </a:t>
            </a:r>
            <a:endParaRPr lang="ru-RU" sz="13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3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public override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 Height </a:t>
            </a:r>
            <a:endParaRPr lang="ru-RU" sz="13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3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    get { return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base.Height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; }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    set {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base.Height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 = value;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base.Width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 = value; }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public override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 Width </a:t>
            </a:r>
            <a:endParaRPr lang="ru-RU" sz="13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3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    get { return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base.Width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; }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    set {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base.Width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 = value;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base.Height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 = value; }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300" dirty="0" smtClean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Program </a:t>
            </a:r>
            <a:endParaRPr lang="ru-RU" sz="13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3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static void Main() </a:t>
            </a:r>
            <a:endParaRPr lang="ru-RU" sz="13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3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    Rectangle r = </a:t>
            </a:r>
            <a:r>
              <a:rPr lang="en-US" sz="1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new Square()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r.Width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3;r.Height 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= 2;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Assert.AreEqual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6, </a:t>
            </a:r>
            <a:r>
              <a:rPr lang="en-US" sz="13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r.CalculateArea</a:t>
            </a:r>
            <a:r>
              <a:rPr lang="en-US" sz="1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}}</a:t>
            </a:r>
            <a:endParaRPr lang="en-US" sz="13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smtClean="0"/>
              <a:t>LSP</a:t>
            </a:r>
            <a:r>
              <a:rPr lang="ru-RU" sz="4000" smtClean="0"/>
              <a:t>:</a:t>
            </a:r>
            <a:r>
              <a:rPr lang="en-US" sz="4000" smtClean="0"/>
              <a:t> </a:t>
            </a:r>
            <a:r>
              <a:rPr lang="ru-RU" sz="4000" smtClean="0"/>
              <a:t>правильный вариант</a:t>
            </a:r>
            <a:endParaRPr lang="en-US" sz="4000" smtClean="0"/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457200" y="1595441"/>
            <a:ext cx="72390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class Rectangle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IFigure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Width { get; set; }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Height { get; set; }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CalculateArea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 return Width * Height;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Square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IFigure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endParaRPr lang="ru-RU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Side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CalculateArea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Side * Side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class Program 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static void Main() 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 Rectangle r = new Square();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fail on compilation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3;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2;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Assert.AreEqual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(6,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r.CalculateArea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  <a:endParaRPr lang="en-US" sz="14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LSP</a:t>
            </a:r>
            <a:r>
              <a:rPr lang="ru-RU" sz="4400" dirty="0" smtClean="0"/>
              <a:t> и контракты</a:t>
            </a:r>
            <a:r>
              <a:rPr lang="ru-RU" sz="4000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1800" dirty="0" smtClean="0"/>
              <a:t>Производные классы не должны усиливать предусловия (не должны требовать </a:t>
            </a:r>
            <a:r>
              <a:rPr lang="ru-RU" sz="1800" dirty="0"/>
              <a:t>большего от своих клиентов). </a:t>
            </a:r>
          </a:p>
          <a:p>
            <a:pPr algn="just"/>
            <a:r>
              <a:rPr lang="ru-RU" sz="1800" dirty="0" smtClean="0"/>
              <a:t>Производные классы не должны ослаблять постусловия (должны гарантировать </a:t>
            </a:r>
            <a:r>
              <a:rPr lang="ru-RU" sz="1800" dirty="0"/>
              <a:t>как минимум то же, что и </a:t>
            </a:r>
            <a:r>
              <a:rPr lang="ru-RU" sz="1800" dirty="0" err="1"/>
              <a:t>базовыи</a:t>
            </a:r>
            <a:r>
              <a:rPr lang="ru-RU" sz="1800" dirty="0"/>
              <a:t>̆ класс). </a:t>
            </a:r>
          </a:p>
          <a:p>
            <a:pPr algn="just"/>
            <a:r>
              <a:rPr lang="ru-RU" sz="1800" dirty="0" smtClean="0"/>
              <a:t>Производные классы не должны нарушать инварианты базового класса (инварианты </a:t>
            </a:r>
            <a:r>
              <a:rPr lang="ru-RU" sz="1800" dirty="0"/>
              <a:t>базового класса и наследников суммируются). </a:t>
            </a:r>
          </a:p>
          <a:p>
            <a:pPr algn="just"/>
            <a:r>
              <a:rPr lang="ru-RU" sz="1800" dirty="0" smtClean="0"/>
              <a:t>Производные классы недолжны генерировать исключения, не описанные базовым </a:t>
            </a:r>
            <a:r>
              <a:rPr lang="ru-RU" sz="1800" dirty="0"/>
              <a:t>классом. </a:t>
            </a:r>
          </a:p>
        </p:txBody>
      </p:sp>
    </p:spTree>
    <p:extLst>
      <p:ext uri="{BB962C8B-B14F-4D97-AF65-F5344CB8AC3E}">
        <p14:creationId xmlns:p14="http://schemas.microsoft.com/office/powerpoint/2010/main" val="1735079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 smtClean="0"/>
              <a:t>Типичные </a:t>
            </a:r>
            <a:r>
              <a:rPr lang="ru-RU" sz="4400" dirty="0"/>
              <a:t>примеры нарушения LSP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1800" dirty="0" smtClean="0"/>
              <a:t>Производные </a:t>
            </a:r>
            <a:r>
              <a:rPr lang="ru-RU" sz="1800" dirty="0"/>
              <a:t>классы используются полиморфным образом, но их поведение не согласуется с поведением базового класса: генерируются исключения, не </a:t>
            </a:r>
            <a:r>
              <a:rPr lang="ru-RU" sz="1800" dirty="0" smtClean="0"/>
              <a:t>описанные </a:t>
            </a:r>
            <a:r>
              <a:rPr lang="ru-RU" sz="1800" dirty="0"/>
              <a:t>контрактом базового класса, или не выполняются </a:t>
            </a:r>
            <a:r>
              <a:rPr lang="ru-RU" sz="1800" dirty="0" smtClean="0"/>
              <a:t>действия</a:t>
            </a:r>
            <a:r>
              <a:rPr lang="ru-RU" sz="1800" dirty="0"/>
              <a:t>, </a:t>
            </a:r>
            <a:r>
              <a:rPr lang="ru-RU" sz="1800" dirty="0" smtClean="0"/>
              <a:t>предполагаемые </a:t>
            </a:r>
            <a:r>
              <a:rPr lang="ru-RU" sz="1800" dirty="0"/>
              <a:t>контрактом базового класса. </a:t>
            </a:r>
          </a:p>
          <a:p>
            <a:pPr algn="just"/>
            <a:r>
              <a:rPr lang="ru-RU" sz="1800" dirty="0" smtClean="0"/>
              <a:t>Контракт </a:t>
            </a:r>
            <a:r>
              <a:rPr lang="ru-RU" sz="1800" dirty="0"/>
              <a:t>базового класса настолько </a:t>
            </a:r>
            <a:r>
              <a:rPr lang="ru-RU" sz="1800" dirty="0" smtClean="0"/>
              <a:t>нечеткий, </a:t>
            </a:r>
            <a:r>
              <a:rPr lang="ru-RU" sz="1800" dirty="0"/>
              <a:t>что реализовать согласованное поведение наследником просто невозможно. </a:t>
            </a:r>
            <a:endParaRPr lang="ru-RU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smtClean="0"/>
              <a:t>ISP</a:t>
            </a:r>
            <a:r>
              <a:rPr lang="ru-RU" sz="4000" smtClean="0"/>
              <a:t>:</a:t>
            </a:r>
            <a:r>
              <a:rPr lang="en-US" sz="4000" smtClean="0"/>
              <a:t> Interface Segregation Principle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16665"/>
            <a:ext cx="6400800" cy="5123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49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dirty="0" smtClean="0"/>
              <a:t>ISP</a:t>
            </a:r>
            <a:r>
              <a:rPr lang="ru-RU" sz="4000" dirty="0" smtClean="0"/>
              <a:t>:</a:t>
            </a:r>
            <a:r>
              <a:rPr lang="en-US" sz="4000" dirty="0" smtClean="0"/>
              <a:t> Interface Segregation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724400"/>
          </a:xfrm>
        </p:spPr>
        <p:txBody>
          <a:bodyPr>
            <a:normAutofit fontScale="92500" lnSpcReduction="20000"/>
          </a:bodyPr>
          <a:lstStyle/>
          <a:p>
            <a:pPr marL="274320" indent="-274320" algn="just">
              <a:buClr>
                <a:schemeClr val="accent3"/>
              </a:buClr>
              <a:defRPr/>
            </a:pPr>
            <a:r>
              <a:rPr lang="ru-RU" sz="2000" i="1" dirty="0" smtClean="0">
                <a:latin typeface="+mj-lt"/>
              </a:rPr>
              <a:t>1. </a:t>
            </a:r>
            <a:r>
              <a:rPr lang="ru-RU" sz="2000" i="1" dirty="0"/>
              <a:t>«Клиенты не должны вынужденно зависеть от методов, которыми не пользуются» </a:t>
            </a:r>
            <a:r>
              <a:rPr lang="ru-RU" sz="2000" dirty="0"/>
              <a:t>(</a:t>
            </a:r>
            <a:r>
              <a:rPr lang="ru-RU" sz="2000" i="1" dirty="0"/>
              <a:t>Мартин Р. </a:t>
            </a:r>
            <a:r>
              <a:rPr lang="ru-RU" sz="2000" dirty="0"/>
              <a:t>Принципы, паттерны и практики </a:t>
            </a:r>
            <a:r>
              <a:rPr lang="ru-RU" sz="2000" dirty="0" smtClean="0"/>
              <a:t>гибкой </a:t>
            </a:r>
            <a:r>
              <a:rPr lang="ru-RU" sz="2000" dirty="0"/>
              <a:t>разработки. — 2006). </a:t>
            </a:r>
            <a:endParaRPr lang="ru-RU" sz="2000" dirty="0" smtClean="0"/>
          </a:p>
          <a:p>
            <a:pPr marL="274320" indent="-274320">
              <a:buClr>
                <a:schemeClr val="accent3"/>
              </a:buClr>
              <a:defRPr/>
            </a:pPr>
            <a:r>
              <a:rPr lang="ru-RU" sz="2000" i="1" dirty="0" smtClean="0">
                <a:latin typeface="+mj-lt"/>
              </a:rPr>
              <a:t>2. Зависимость между классами должна быть ограничена как можно более «узким» интерфейсом.</a:t>
            </a: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i="1" dirty="0" smtClean="0">
              <a:latin typeface="+mj-lt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latin typeface="+mj-lt"/>
              </a:rPr>
              <a:t>Цель: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latin typeface="+mj-lt"/>
              </a:rPr>
              <a:t>ограничить знание одного класса о другом (принцип наименьшего знания)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latin typeface="+mj-lt"/>
              </a:rPr>
              <a:t>уменьшить зависимость между классами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latin typeface="+mj-lt"/>
              </a:rPr>
              <a:t>уменьшить количество методов для реализации при наследовании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dirty="0" smtClean="0">
              <a:latin typeface="+mj-lt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latin typeface="+mj-lt"/>
              </a:rPr>
              <a:t>Достигается за счет: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latin typeface="+mj-lt"/>
              </a:rPr>
              <a:t>фокусирование интерфейсов на своей ответственности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latin typeface="+mj-lt"/>
              </a:rPr>
              <a:t>наследование от нескольких интерфейсов, а не от одного</a:t>
            </a: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5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ISP</a:t>
            </a:r>
            <a:r>
              <a:rPr lang="ru-RU" sz="4400" dirty="0"/>
              <a:t>:</a:t>
            </a:r>
            <a:r>
              <a:rPr lang="en-US" sz="4400" dirty="0"/>
              <a:t> Interface Segregation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 algn="just">
              <a:buNone/>
            </a:pPr>
            <a:r>
              <a:rPr lang="ru-RU" sz="1800" dirty="0" smtClean="0"/>
              <a:t>Зависимости, </a:t>
            </a:r>
            <a:r>
              <a:rPr lang="ru-RU" sz="1800" dirty="0"/>
              <a:t>стабильность которых </a:t>
            </a:r>
            <a:r>
              <a:rPr lang="ru-RU" sz="1800" dirty="0" smtClean="0"/>
              <a:t>уменьшается </a:t>
            </a:r>
            <a:r>
              <a:rPr lang="ru-RU" sz="1800" dirty="0"/>
              <a:t>от очень </a:t>
            </a:r>
            <a:r>
              <a:rPr lang="ru-RU" sz="1800" dirty="0" smtClean="0"/>
              <a:t>стабильной </a:t>
            </a:r>
            <a:r>
              <a:rPr lang="ru-RU" sz="1800" dirty="0"/>
              <a:t>до </a:t>
            </a:r>
            <a:r>
              <a:rPr lang="ru-RU" sz="1800" dirty="0" smtClean="0"/>
              <a:t>нестабильной: </a:t>
            </a:r>
            <a:endParaRPr lang="ru-RU" sz="1800" dirty="0"/>
          </a:p>
          <a:p>
            <a:pPr algn="just"/>
            <a:r>
              <a:rPr lang="ru-RU" sz="1800" dirty="0"/>
              <a:t>примитивные типы; </a:t>
            </a:r>
          </a:p>
          <a:p>
            <a:pPr algn="just"/>
            <a:r>
              <a:rPr lang="ru-RU" sz="1800" dirty="0" smtClean="0"/>
              <a:t>объекты-значения </a:t>
            </a:r>
            <a:r>
              <a:rPr lang="ru-RU" sz="1800" dirty="0"/>
              <a:t>(неизменяемые пользовательские типы); </a:t>
            </a:r>
          </a:p>
          <a:p>
            <a:pPr algn="just"/>
            <a:r>
              <a:rPr lang="ru-RU" sz="1800" dirty="0" smtClean="0"/>
              <a:t>объекты </a:t>
            </a:r>
            <a:r>
              <a:rPr lang="ru-RU" sz="1800" dirty="0"/>
              <a:t>со стабильным </a:t>
            </a:r>
            <a:r>
              <a:rPr lang="ru-RU" sz="1800" dirty="0" smtClean="0"/>
              <a:t>интерфейсом </a:t>
            </a:r>
            <a:r>
              <a:rPr lang="ru-RU" sz="1800" dirty="0"/>
              <a:t>и поведением (пользовательские типы, </a:t>
            </a:r>
            <a:r>
              <a:rPr lang="ru-RU" sz="1800" dirty="0" smtClean="0"/>
              <a:t>интерфейс </a:t>
            </a:r>
            <a:r>
              <a:rPr lang="ru-RU" sz="1800" dirty="0"/>
              <a:t>которых стабилен, а поведение не зависит от внешнего окружения); </a:t>
            </a:r>
            <a:endParaRPr lang="ru-RU" sz="1800" dirty="0" smtClean="0"/>
          </a:p>
          <a:p>
            <a:pPr algn="just"/>
            <a:r>
              <a:rPr lang="ru-RU" sz="1800" dirty="0" smtClean="0"/>
              <a:t>объекты </a:t>
            </a:r>
            <a:r>
              <a:rPr lang="ru-RU" sz="1800" dirty="0"/>
              <a:t>с </a:t>
            </a:r>
            <a:r>
              <a:rPr lang="ru-RU" sz="1800" dirty="0" smtClean="0"/>
              <a:t>изменчивыми </a:t>
            </a:r>
            <a:r>
              <a:rPr lang="ru-RU" sz="1800" dirty="0"/>
              <a:t>интерфейсом </a:t>
            </a:r>
            <a:r>
              <a:rPr lang="ru-RU" sz="1800" dirty="0" smtClean="0"/>
              <a:t>и </a:t>
            </a:r>
            <a:r>
              <a:rPr lang="ru-RU" sz="1800" dirty="0"/>
              <a:t>поведением (типы расположены на </a:t>
            </a:r>
            <a:r>
              <a:rPr lang="ru-RU" sz="1800" dirty="0" smtClean="0"/>
              <a:t>стыке модулей, </a:t>
            </a:r>
            <a:r>
              <a:rPr lang="ru-RU" sz="1800" dirty="0"/>
              <a:t>которые постоянно подвергаются изменениям, или типы, которые работают с внешним окружением: </a:t>
            </a:r>
            <a:r>
              <a:rPr lang="ru-RU" sz="1800" dirty="0" smtClean="0"/>
              <a:t>файлами</a:t>
            </a:r>
            <a:r>
              <a:rPr lang="ru-RU" sz="1800" dirty="0"/>
              <a:t>, базами данных, сокетами и т. п.). </a:t>
            </a:r>
          </a:p>
        </p:txBody>
      </p:sp>
    </p:spTree>
    <p:extLst>
      <p:ext uri="{BB962C8B-B14F-4D97-AF65-F5344CB8AC3E}">
        <p14:creationId xmlns:p14="http://schemas.microsoft.com/office/powerpoint/2010/main" val="2079611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smtClean="0"/>
              <a:t>ISP</a:t>
            </a:r>
            <a:r>
              <a:rPr lang="ru-RU" sz="4000" smtClean="0"/>
              <a:t>:</a:t>
            </a:r>
            <a:r>
              <a:rPr lang="en-US" sz="4000" smtClean="0"/>
              <a:t> </a:t>
            </a:r>
            <a:r>
              <a:rPr lang="ru-RU" sz="4000" smtClean="0"/>
              <a:t>неправильный вариант</a:t>
            </a:r>
            <a:endParaRPr lang="en-US" sz="4000" smtClean="0"/>
          </a:p>
        </p:txBody>
      </p:sp>
      <p:sp>
        <p:nvSpPr>
          <p:cNvPr id="35843" name="Rectangle 7"/>
          <p:cNvSpPr>
            <a:spLocks noChangeArrowheads="1"/>
          </p:cNvSpPr>
          <p:nvPr/>
        </p:nvSpPr>
        <p:spPr bwMode="auto">
          <a:xfrm>
            <a:off x="457200" y="1524000"/>
            <a:ext cx="7239000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IBird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void Eat();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void Sing();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void Fly();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public class N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ightingale: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IBird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400" dirty="0">
                <a:latin typeface="Consolas" pitchFamily="49" charset="0"/>
                <a:cs typeface="Consolas" pitchFamily="49" charset="0"/>
              </a:rPr>
              <a:t>здорово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public class Pigeon :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IBird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400" dirty="0">
                <a:latin typeface="Consolas" pitchFamily="49" charset="0"/>
                <a:cs typeface="Consolas" pitchFamily="49" charset="0"/>
              </a:rPr>
              <a:t>ну, я не очень хорошо пою, но ладно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public class Penguin :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IBird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400" dirty="0">
                <a:latin typeface="Consolas" pitchFamily="49" charset="0"/>
                <a:cs typeface="Consolas" pitchFamily="49" charset="0"/>
              </a:rPr>
              <a:t>хм... а я вообще птица?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smtClean="0"/>
              <a:t>ISP</a:t>
            </a:r>
            <a:r>
              <a:rPr lang="ru-RU" sz="4000" smtClean="0"/>
              <a:t>:</a:t>
            </a:r>
            <a:r>
              <a:rPr lang="en-US" sz="4000" smtClean="0"/>
              <a:t> </a:t>
            </a:r>
            <a:r>
              <a:rPr lang="ru-RU" sz="4000" smtClean="0"/>
              <a:t>правильный вариант</a:t>
            </a:r>
            <a:endParaRPr lang="en-US" sz="4000" smtClean="0"/>
          </a:p>
        </p:txBody>
      </p:sp>
      <p:sp>
        <p:nvSpPr>
          <p:cNvPr id="36867" name="Rectangle 7"/>
          <p:cNvSpPr>
            <a:spLocks noChangeArrowheads="1"/>
          </p:cNvSpPr>
          <p:nvPr/>
        </p:nvSpPr>
        <p:spPr bwMode="auto">
          <a:xfrm>
            <a:off x="457200" y="1442624"/>
            <a:ext cx="72390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ICommonBird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void Eat();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ISingingBird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void Sing();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IFlyingBird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void Fly();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Nightingale: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ICommonBird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ISingingBird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IFlyingBird</a:t>
            </a:r>
            <a:endParaRPr lang="en-US" sz="14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400" dirty="0">
                <a:latin typeface="Consolas" pitchFamily="49" charset="0"/>
                <a:cs typeface="Consolas" pitchFamily="49" charset="0"/>
              </a:rPr>
              <a:t>хм, ничего не изменилось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class Pigeon :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ICommonBird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IFlyingBird</a:t>
            </a:r>
            <a:endParaRPr lang="en-US" sz="14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400" dirty="0">
                <a:latin typeface="Consolas" pitchFamily="49" charset="0"/>
                <a:cs typeface="Consolas" pitchFamily="49" charset="0"/>
              </a:rPr>
              <a:t>о, так лучше, я могу не петь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class Penguin :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ICommonBird</a:t>
            </a:r>
            <a:endParaRPr lang="en-US" sz="14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400" dirty="0">
                <a:latin typeface="Consolas" pitchFamily="49" charset="0"/>
                <a:cs typeface="Consolas" pitchFamily="49" charset="0"/>
              </a:rPr>
              <a:t>так намного лучше! хотя я еще и плавать могу </a:t>
            </a:r>
            <a:r>
              <a:rPr lang="ru-RU" sz="14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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newsby.org/news/newsimg/2008/07/ferrari_f4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1"/>
            <a:ext cx="2362200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4" descr="http://upload.wikimedia.org/wikipedia/commons/0/08/Peugeot307cc_babylonr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9" y="3733800"/>
            <a:ext cx="24288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 descr="http://lopuhifilm.ru/u/people/bio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3733800"/>
            <a:ext cx="241141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457200" y="5715000"/>
            <a:ext cx="8382000" cy="152400"/>
          </a:xfrm>
          <a:prstGeom prst="rightArrow">
            <a:avLst>
              <a:gd name="adj1" fmla="val 50000"/>
              <a:gd name="adj2" fmla="val 16566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48" name="TextBox 12"/>
          <p:cNvSpPr txBox="1">
            <a:spLocks noChangeArrowheads="1"/>
          </p:cNvSpPr>
          <p:nvPr/>
        </p:nvSpPr>
        <p:spPr bwMode="auto">
          <a:xfrm>
            <a:off x="3352800" y="5943600"/>
            <a:ext cx="16632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Project timeline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628651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400" dirty="0" smtClean="0"/>
              <a:t>Нарастание энтропии</a:t>
            </a:r>
            <a:endParaRPr lang="en-US" sz="4400" dirty="0"/>
          </a:p>
        </p:txBody>
      </p:sp>
      <p:sp>
        <p:nvSpPr>
          <p:cNvPr id="10250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153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ru-RU" sz="2000" dirty="0" smtClean="0">
                <a:latin typeface="+mj-lt"/>
              </a:rPr>
              <a:t>разные люди пишут код</a:t>
            </a:r>
          </a:p>
          <a:p>
            <a:pPr eaLnBrk="1" hangingPunct="1">
              <a:defRPr/>
            </a:pPr>
            <a:r>
              <a:rPr lang="ru-RU" sz="2000" dirty="0" smtClean="0">
                <a:latin typeface="+mj-lt"/>
              </a:rPr>
              <a:t>растет размер приложения</a:t>
            </a:r>
          </a:p>
          <a:p>
            <a:pPr eaLnBrk="1" hangingPunct="1">
              <a:defRPr/>
            </a:pPr>
            <a:r>
              <a:rPr lang="ru-RU" sz="2000" dirty="0" smtClean="0">
                <a:latin typeface="+mj-lt"/>
              </a:rPr>
              <a:t>растет связность между модулями, классами</a:t>
            </a:r>
          </a:p>
          <a:p>
            <a:pPr eaLnBrk="1" hangingPunct="1">
              <a:defRPr/>
            </a:pPr>
            <a:endParaRPr lang="ru-RU" dirty="0" smtClean="0"/>
          </a:p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19" name="Right Arrow 18"/>
          <p:cNvSpPr/>
          <p:nvPr/>
        </p:nvSpPr>
        <p:spPr>
          <a:xfrm>
            <a:off x="2971800" y="4419600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867400" y="4419600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Типичные примеры нарушения ISP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1800" dirty="0" smtClean="0"/>
              <a:t>Метод </a:t>
            </a:r>
            <a:r>
              <a:rPr lang="ru-RU" sz="1800" dirty="0"/>
              <a:t>принимает аргументы производного класса, хотя достаточно использовать </a:t>
            </a:r>
            <a:r>
              <a:rPr lang="ru-RU" sz="1800" dirty="0" smtClean="0"/>
              <a:t>базовый </a:t>
            </a:r>
            <a:r>
              <a:rPr lang="ru-RU" sz="1800" dirty="0"/>
              <a:t>класс. </a:t>
            </a:r>
          </a:p>
          <a:p>
            <a:pPr algn="just"/>
            <a:r>
              <a:rPr lang="ru-RU" sz="1800" dirty="0" smtClean="0"/>
              <a:t>У </a:t>
            </a:r>
            <a:r>
              <a:rPr lang="ru-RU" sz="1800" dirty="0"/>
              <a:t>класса два или более ярко выраженных вида клиентов. </a:t>
            </a:r>
          </a:p>
          <a:p>
            <a:pPr algn="just"/>
            <a:r>
              <a:rPr lang="ru-RU" sz="1800" dirty="0" smtClean="0"/>
              <a:t>Класс </a:t>
            </a:r>
            <a:r>
              <a:rPr lang="ru-RU" sz="1800" dirty="0"/>
              <a:t>зависит от более </a:t>
            </a:r>
            <a:r>
              <a:rPr lang="ru-RU" sz="1800" dirty="0" err="1"/>
              <a:t>сложнои</a:t>
            </a:r>
            <a:r>
              <a:rPr lang="ru-RU" sz="1800" dirty="0"/>
              <a:t>̆ зависимости, чем нужно: принимает </a:t>
            </a:r>
            <a:r>
              <a:rPr lang="ru-RU" sz="1800" dirty="0" err="1"/>
              <a:t>интерфейс</a:t>
            </a:r>
            <a:r>
              <a:rPr lang="ru-RU" sz="1800" dirty="0"/>
              <a:t> </a:t>
            </a:r>
            <a:r>
              <a:rPr lang="ru-RU" sz="1800" dirty="0" smtClean="0"/>
              <a:t> </a:t>
            </a:r>
            <a:r>
              <a:rPr lang="ru-RU" sz="1800" dirty="0" err="1" smtClean="0"/>
              <a:t>проваи</a:t>
            </a:r>
            <a:r>
              <a:rPr lang="ru-RU" sz="1800" dirty="0" err="1"/>
              <a:t>̆дера</a:t>
            </a:r>
            <a:r>
              <a:rPr lang="ru-RU" sz="1800" dirty="0"/>
              <a:t> вместо результатов его работы и т. п. </a:t>
            </a:r>
          </a:p>
          <a:p>
            <a:pPr algn="just"/>
            <a:r>
              <a:rPr lang="ru-RU" sz="1800" dirty="0" smtClean="0"/>
              <a:t>Класс </a:t>
            </a:r>
            <a:r>
              <a:rPr lang="ru-RU" sz="1800" dirty="0"/>
              <a:t>зависит от сложного </a:t>
            </a:r>
            <a:r>
              <a:rPr lang="ru-RU" sz="1800" dirty="0" err="1"/>
              <a:t>интерфейса</a:t>
            </a:r>
            <a:r>
              <a:rPr lang="ru-RU" sz="1800" dirty="0"/>
              <a:t>, что делает его зависимым от всех типов, используемых в этом </a:t>
            </a:r>
            <a:r>
              <a:rPr lang="ru-RU" sz="1800" dirty="0" err="1"/>
              <a:t>интерфейсе</a:t>
            </a:r>
            <a:r>
              <a:rPr lang="ru-RU" sz="1800" dirty="0"/>
              <a:t>. </a:t>
            </a:r>
            <a:endParaRPr lang="ru-RU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70631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85851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DIP</a:t>
            </a:r>
            <a:r>
              <a:rPr lang="ru-RU" sz="4000" dirty="0" smtClean="0"/>
              <a:t>: </a:t>
            </a:r>
            <a:r>
              <a:rPr lang="en-US" sz="4000" dirty="0" smtClean="0"/>
              <a:t>Dependency Inversion Principle</a:t>
            </a:r>
            <a:endParaRPr lang="ru-RU" sz="4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14385"/>
            <a:ext cx="5981700" cy="472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28801"/>
            <a:ext cx="56388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2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85851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DIP</a:t>
            </a:r>
            <a:r>
              <a:rPr lang="ru-RU" sz="4000" dirty="0" smtClean="0"/>
              <a:t>: </a:t>
            </a:r>
            <a:r>
              <a:rPr lang="en-US" sz="4000" dirty="0" smtClean="0"/>
              <a:t>Dependency Inversion Principle</a:t>
            </a:r>
            <a:endParaRPr lang="ru-RU" sz="4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14385"/>
            <a:ext cx="5981700" cy="472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748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85851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DIP</a:t>
            </a:r>
            <a:r>
              <a:rPr lang="ru-RU" sz="4000" dirty="0" smtClean="0"/>
              <a:t>: </a:t>
            </a:r>
            <a:r>
              <a:rPr lang="en-US" sz="4000" dirty="0" smtClean="0"/>
              <a:t>Dependency Inversion Principle</a:t>
            </a:r>
            <a:endParaRPr lang="ru-RU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648200"/>
          </a:xfrm>
        </p:spPr>
        <p:txBody>
          <a:bodyPr>
            <a:normAutofit fontScale="77500" lnSpcReduction="20000"/>
          </a:bodyPr>
          <a:lstStyle/>
          <a:p>
            <a:pPr marL="82296" indent="0">
              <a:buNone/>
            </a:pPr>
            <a:r>
              <a:rPr lang="ru-RU" sz="2400" i="1" dirty="0"/>
              <a:t>«Модули верхнего уровня не должны зависеть от </a:t>
            </a:r>
            <a:r>
              <a:rPr lang="ru-RU" sz="2400" i="1" dirty="0" err="1"/>
              <a:t>модулеи</a:t>
            </a:r>
            <a:r>
              <a:rPr lang="ru-RU" sz="2400" i="1" dirty="0"/>
              <a:t>̆ нижнего уровня. И те и другие должны зависеть от абстракций. </a:t>
            </a:r>
            <a:endParaRPr lang="ru-RU" sz="2400" i="1" dirty="0" smtClean="0"/>
          </a:p>
          <a:p>
            <a:pPr marL="82296" indent="0">
              <a:buNone/>
            </a:pPr>
            <a:r>
              <a:rPr lang="ru-RU" sz="2400" i="1" dirty="0" smtClean="0"/>
              <a:t>Абстракции </a:t>
            </a:r>
            <a:r>
              <a:rPr lang="ru-RU" sz="2400" i="1" dirty="0"/>
              <a:t>не должны зависеть от </a:t>
            </a:r>
            <a:r>
              <a:rPr lang="ru-RU" sz="2400" i="1" dirty="0" err="1"/>
              <a:t>деталеи</a:t>
            </a:r>
            <a:r>
              <a:rPr lang="ru-RU" sz="2400" i="1" dirty="0"/>
              <a:t>̆. Детали должны зависеть от абстракций» </a:t>
            </a:r>
            <a:r>
              <a:rPr lang="ru-RU" sz="2400" dirty="0"/>
              <a:t>(</a:t>
            </a:r>
            <a:r>
              <a:rPr lang="ru-RU" sz="2400" i="1" dirty="0"/>
              <a:t>Мартин Р. </a:t>
            </a:r>
            <a:r>
              <a:rPr lang="ru-RU" sz="2400" dirty="0"/>
              <a:t>Принципы, паттерны и </a:t>
            </a:r>
            <a:r>
              <a:rPr lang="ru-RU" sz="2400" dirty="0" smtClean="0"/>
              <a:t>практики </a:t>
            </a:r>
            <a:r>
              <a:rPr lang="ru-RU" sz="2400" dirty="0" err="1"/>
              <a:t>гибкои</a:t>
            </a:r>
            <a:r>
              <a:rPr lang="ru-RU" sz="2400" dirty="0"/>
              <a:t>̆ разработки. — 2006). </a:t>
            </a: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en-US" sz="2200" dirty="0" smtClean="0">
              <a:latin typeface="+mj-lt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200" b="1" dirty="0" smtClean="0">
                <a:latin typeface="+mj-lt"/>
              </a:rPr>
              <a:t>Цель:</a:t>
            </a:r>
            <a:endParaRPr lang="en-US" sz="2200" b="1" dirty="0" smtClean="0">
              <a:latin typeface="+mj-lt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200" dirty="0" smtClean="0">
                <a:latin typeface="+mj-lt"/>
              </a:rPr>
              <a:t>уменьшить связанность (</a:t>
            </a:r>
            <a:r>
              <a:rPr lang="en-US" sz="2200" dirty="0" smtClean="0">
                <a:latin typeface="+mj-lt"/>
              </a:rPr>
              <a:t>low coupling)</a:t>
            </a:r>
          </a:p>
          <a:p>
            <a:pPr marL="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200" dirty="0" smtClean="0">
              <a:latin typeface="+mj-lt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200" b="1" dirty="0" smtClean="0">
                <a:latin typeface="+mj-lt"/>
              </a:rPr>
              <a:t>Связан: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200" dirty="0" smtClean="0">
                <a:latin typeface="+mj-lt"/>
              </a:rPr>
              <a:t>«</a:t>
            </a:r>
            <a:r>
              <a:rPr lang="en-US" sz="2200" dirty="0" smtClean="0">
                <a:latin typeface="+mj-lt"/>
              </a:rPr>
              <a:t>Hollywood principle</a:t>
            </a:r>
            <a:r>
              <a:rPr lang="ru-RU" sz="2200" dirty="0" smtClean="0">
                <a:latin typeface="+mj-lt"/>
              </a:rPr>
              <a:t>»: </a:t>
            </a:r>
            <a:r>
              <a:rPr lang="en-US" sz="2200" i="1" dirty="0" smtClean="0">
                <a:latin typeface="+mj-lt"/>
              </a:rPr>
              <a:t>Don’t call us, we’ll call you</a:t>
            </a:r>
            <a:endParaRPr lang="ru-RU" sz="2200" i="1" dirty="0" smtClean="0">
              <a:latin typeface="+mj-lt"/>
            </a:endParaRPr>
          </a:p>
          <a:p>
            <a:pPr marL="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200" dirty="0" smtClean="0">
              <a:latin typeface="+mj-lt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200" b="1" dirty="0" smtClean="0">
                <a:latin typeface="+mj-lt"/>
              </a:rPr>
              <a:t>Достигается за счет: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200" dirty="0" smtClean="0">
                <a:latin typeface="+mj-lt"/>
              </a:rPr>
              <a:t>паттерны </a:t>
            </a:r>
            <a:r>
              <a:rPr lang="en-US" sz="2200" dirty="0" smtClean="0">
                <a:latin typeface="+mj-lt"/>
              </a:rPr>
              <a:t>Dependency Injection</a:t>
            </a:r>
            <a:r>
              <a:rPr lang="ru-RU" sz="2200" dirty="0" smtClean="0">
                <a:latin typeface="+mj-lt"/>
              </a:rPr>
              <a:t>, </a:t>
            </a:r>
            <a:r>
              <a:rPr lang="en-US" sz="2200" dirty="0" smtClean="0">
                <a:latin typeface="+mj-lt"/>
              </a:rPr>
              <a:t>Service Locator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200" dirty="0" smtClean="0">
                <a:latin typeface="+mj-lt"/>
              </a:rPr>
              <a:t>зависимость от абстракций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200" dirty="0" smtClean="0">
                <a:latin typeface="+mj-lt"/>
              </a:rPr>
              <a:t>DI-frameworks</a:t>
            </a:r>
            <a:endParaRPr lang="ru-RU" sz="2200" dirty="0" smtClean="0">
              <a:latin typeface="+mj-lt"/>
            </a:endParaRPr>
          </a:p>
          <a:p>
            <a:pPr marL="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/>
          </a:p>
          <a:p>
            <a:pPr marL="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/>
          </a:p>
          <a:p>
            <a:pPr marL="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85851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DIP</a:t>
            </a:r>
            <a:r>
              <a:rPr lang="ru-RU" sz="4000" dirty="0" smtClean="0"/>
              <a:t>: </a:t>
            </a:r>
            <a:r>
              <a:rPr lang="en-US" sz="4000" dirty="0" smtClean="0"/>
              <a:t>Dependency Inversion Principle</a:t>
            </a:r>
            <a:endParaRPr lang="ru-RU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648200"/>
          </a:xfrm>
        </p:spPr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b="1" dirty="0" smtClean="0">
                <a:latin typeface="+mj-lt"/>
              </a:rPr>
              <a:t>Цель:</a:t>
            </a:r>
            <a:endParaRPr lang="en-US" sz="2000" b="1" dirty="0" smtClean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cs typeface="Corbel"/>
              </a:rPr>
              <a:t>Дизайн является жестким (</a:t>
            </a:r>
            <a:r>
              <a:rPr lang="ru-RU" sz="2000" dirty="0" err="1">
                <a:cs typeface="Corbel"/>
              </a:rPr>
              <a:t>rigid</a:t>
            </a:r>
            <a:r>
              <a:rPr lang="ru-RU" sz="2000" dirty="0">
                <a:cs typeface="Corbel"/>
              </a:rPr>
              <a:t>), если его тяжело изменить, поскольку любое изменение влияет на слишком большое количество других частей системы.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cs typeface="Corbel"/>
              </a:rPr>
              <a:t>Дизайн является хрупким (</a:t>
            </a:r>
            <a:r>
              <a:rPr lang="ru-RU" sz="2000" dirty="0" err="1">
                <a:cs typeface="Corbel"/>
              </a:rPr>
              <a:t>fragile</a:t>
            </a:r>
            <a:r>
              <a:rPr lang="ru-RU" sz="2000" dirty="0">
                <a:cs typeface="Corbel"/>
              </a:rPr>
              <a:t>), если при внесении изменений неожиданно ломаются другие части системы.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cs typeface="Corbel"/>
              </a:rPr>
              <a:t>Дизайн является неподвижным (</a:t>
            </a:r>
            <a:r>
              <a:rPr lang="ru-RU" sz="2000" dirty="0" err="1">
                <a:cs typeface="Corbel"/>
              </a:rPr>
              <a:t>immobile</a:t>
            </a:r>
            <a:r>
              <a:rPr lang="ru-RU" sz="2000" dirty="0">
                <a:cs typeface="Corbel"/>
              </a:rPr>
              <a:t>), если код тяжело использовать повторно в другом приложении, поскольку его слишком сложно «выпутать» из текущего приложения.</a:t>
            </a:r>
            <a:endParaRPr lang="en-US" sz="2000" dirty="0">
              <a:latin typeface="Corbel"/>
              <a:cs typeface="Corbel"/>
            </a:endParaRPr>
          </a:p>
          <a:p>
            <a:pPr marL="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/>
          </a:p>
          <a:p>
            <a:pPr marL="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/>
          </a:p>
          <a:p>
            <a:pPr marL="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62866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dirty="0" smtClean="0"/>
              <a:t>DIP</a:t>
            </a:r>
            <a:r>
              <a:rPr lang="ru-RU" sz="4000" dirty="0" smtClean="0"/>
              <a:t>:</a:t>
            </a:r>
            <a:r>
              <a:rPr lang="en-US" sz="4000" dirty="0" smtClean="0"/>
              <a:t> </a:t>
            </a:r>
            <a:r>
              <a:rPr lang="ru-RU" sz="4000" dirty="0" smtClean="0"/>
              <a:t>неправильный вариант</a:t>
            </a:r>
            <a:endParaRPr lang="en-US" sz="4000" dirty="0" smtClean="0"/>
          </a:p>
        </p:txBody>
      </p:sp>
      <p:sp>
        <p:nvSpPr>
          <p:cNvPr id="38915" name="Rectangle 7"/>
          <p:cNvSpPr>
            <a:spLocks noChangeArrowheads="1"/>
          </p:cNvSpPr>
          <p:nvPr/>
        </p:nvSpPr>
        <p:spPr bwMode="auto">
          <a:xfrm>
            <a:off x="457200" y="1371603"/>
            <a:ext cx="7239000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class Developer</a:t>
            </a: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WriteApplication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IApplication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helloWorld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HelloWorldApp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WriteCode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helloWorld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private void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WriteCode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 { ... };</a:t>
            </a: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IApplication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string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GetCode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HelloWorldApp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: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IApplication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реализация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VeryBigApp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: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IApplication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400" dirty="0" smtClean="0">
                <a:latin typeface="Consolas" pitchFamily="49" charset="0"/>
                <a:cs typeface="Consolas" pitchFamily="49" charset="0"/>
              </a:rPr>
              <a:t>реализация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en-US" sz="4000" dirty="0" smtClean="0"/>
              <a:t>DIP</a:t>
            </a:r>
            <a:r>
              <a:rPr lang="ru-RU" sz="4000" dirty="0" smtClean="0"/>
              <a:t>:</a:t>
            </a:r>
            <a:r>
              <a:rPr lang="en-US" sz="4000" dirty="0" smtClean="0"/>
              <a:t> </a:t>
            </a:r>
            <a:r>
              <a:rPr lang="ru-RU" sz="4000" dirty="0" smtClean="0"/>
              <a:t>правильный вариант</a:t>
            </a:r>
            <a:endParaRPr lang="en-US" sz="4000" dirty="0" smtClean="0"/>
          </a:p>
        </p:txBody>
      </p:sp>
      <p:sp>
        <p:nvSpPr>
          <p:cNvPr id="39939" name="Rectangle 7"/>
          <p:cNvSpPr>
            <a:spLocks noChangeArrowheads="1"/>
          </p:cNvSpPr>
          <p:nvPr/>
        </p:nvSpPr>
        <p:spPr bwMode="auto">
          <a:xfrm>
            <a:off x="762000" y="1752600"/>
            <a:ext cx="79248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class Developer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WriteApplication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IApplication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app)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WriteCode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(app);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private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WriteCode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 ... };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public static void Main()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Developer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dev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new Developer();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IApplication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app = new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VeryBigApp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 // </a:t>
            </a:r>
            <a:r>
              <a:rPr lang="ru-RU" sz="1400" dirty="0">
                <a:latin typeface="Consolas" pitchFamily="49" charset="0"/>
                <a:cs typeface="Consolas" pitchFamily="49" charset="0"/>
              </a:rPr>
              <a:t>теперь мы умеем писать что угодно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dev.WriteApplication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(app);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609600" y="5476876"/>
            <a:ext cx="7010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dirty="0">
                <a:latin typeface="+mj-lt"/>
                <a:cs typeface="Courier New" pitchFamily="49" charset="0"/>
              </a:rPr>
              <a:t>Это шаблон </a:t>
            </a:r>
            <a:r>
              <a:rPr lang="en-US" dirty="0">
                <a:latin typeface="+mj-lt"/>
                <a:cs typeface="Courier New" pitchFamily="49" charset="0"/>
              </a:rPr>
              <a:t>Dependency Injection</a:t>
            </a:r>
            <a:r>
              <a:rPr lang="ru-RU" dirty="0">
                <a:latin typeface="+mj-lt"/>
                <a:cs typeface="Courier New" pitchFamily="49" charset="0"/>
              </a:rPr>
              <a:t> (</a:t>
            </a:r>
            <a:r>
              <a:rPr lang="en-US" dirty="0">
                <a:latin typeface="+mj-lt"/>
                <a:cs typeface="Courier New" pitchFamily="49" charset="0"/>
              </a:rPr>
              <a:t>Method Injection</a:t>
            </a:r>
            <a:r>
              <a:rPr lang="ru-RU" dirty="0">
                <a:latin typeface="+mj-lt"/>
                <a:cs typeface="Courier New" pitchFamily="49" charset="0"/>
              </a:rPr>
              <a:t>),</a:t>
            </a:r>
            <a:r>
              <a:rPr lang="en-US" dirty="0">
                <a:latin typeface="+mj-lt"/>
                <a:cs typeface="Courier New" pitchFamily="49" charset="0"/>
              </a:rPr>
              <a:t> </a:t>
            </a:r>
            <a:r>
              <a:rPr lang="ru-RU" dirty="0">
                <a:latin typeface="+mj-lt"/>
                <a:cs typeface="Courier New" pitchFamily="49" charset="0"/>
              </a:rPr>
              <a:t>но можно использовать и другие шаблоны (например, </a:t>
            </a:r>
            <a:r>
              <a:rPr lang="en-US" dirty="0">
                <a:latin typeface="+mj-lt"/>
                <a:cs typeface="Courier New" pitchFamily="49" charset="0"/>
              </a:rPr>
              <a:t>Service Locator</a:t>
            </a:r>
            <a:r>
              <a:rPr lang="ru-RU" dirty="0">
                <a:latin typeface="+mj-lt"/>
                <a:cs typeface="Courier New" pitchFamily="49" charset="0"/>
              </a:rPr>
              <a:t>), а также </a:t>
            </a:r>
            <a:r>
              <a:rPr lang="en-US" dirty="0" err="1">
                <a:latin typeface="+mj-lt"/>
                <a:cs typeface="Courier New" pitchFamily="49" charset="0"/>
              </a:rPr>
              <a:t>IoC</a:t>
            </a:r>
            <a:r>
              <a:rPr lang="en-US" dirty="0">
                <a:latin typeface="+mj-lt"/>
                <a:cs typeface="Courier New" pitchFamily="49" charset="0"/>
              </a:rPr>
              <a:t> Frameworks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DIP</a:t>
            </a:r>
            <a:r>
              <a:rPr lang="ru-RU" sz="4400" dirty="0"/>
              <a:t>: </a:t>
            </a:r>
            <a:r>
              <a:rPr lang="en-US" sz="4400" dirty="0"/>
              <a:t>Dependency Inversion Principle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8800" y="1417639"/>
            <a:ext cx="6239494" cy="46088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" y="6172200"/>
            <a:ext cx="8153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rgbClr val="000000"/>
                </a:solidFill>
                <a:latin typeface="Verdana" charset="0"/>
              </a:rPr>
              <a:t>Основная идея этого паттерна в том, что и контроллер и представление зависят от модели, но модель никак не зависит от этих двух </a:t>
            </a:r>
            <a:r>
              <a:rPr lang="ru-RU" sz="1600" dirty="0" smtClean="0">
                <a:solidFill>
                  <a:srgbClr val="000000"/>
                </a:solidFill>
                <a:latin typeface="Verdana" charset="0"/>
              </a:rPr>
              <a:t>компонент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52408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DIP</a:t>
            </a:r>
            <a:r>
              <a:rPr lang="ru-RU" sz="4400" dirty="0"/>
              <a:t>: </a:t>
            </a:r>
            <a:r>
              <a:rPr lang="en-US" sz="4400" dirty="0"/>
              <a:t>Dependency Inversion Principle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485" y="1417639"/>
            <a:ext cx="5952326" cy="488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636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DI </a:t>
            </a:r>
            <a:r>
              <a:rPr lang="en-US" dirty="0" smtClean="0">
                <a:effectLst/>
              </a:rPr>
              <a:t>Patterns. Constructor </a:t>
            </a:r>
            <a:r>
              <a:rPr lang="en-US" dirty="0">
                <a:effectLst/>
              </a:rPr>
              <a:t>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 algn="just">
              <a:buNone/>
            </a:pPr>
            <a:r>
              <a:rPr lang="ru-RU" sz="2000" b="1" dirty="0" smtClean="0"/>
              <a:t>Назначение</a:t>
            </a:r>
            <a:r>
              <a:rPr lang="en-US" sz="2000" b="1" dirty="0" smtClean="0"/>
              <a:t> </a:t>
            </a:r>
            <a:r>
              <a:rPr lang="ru-RU" sz="2000" dirty="0" smtClean="0"/>
              <a:t>Разорвать жесткую связь между классом и его </a:t>
            </a:r>
            <a:r>
              <a:rPr lang="ru-RU" sz="2000" b="1" dirty="0" smtClean="0"/>
              <a:t>обязательными </a:t>
            </a:r>
            <a:r>
              <a:rPr lang="ru-RU" sz="2000" dirty="0" smtClean="0"/>
              <a:t>зависимостями.</a:t>
            </a:r>
            <a:endParaRPr lang="en-US" sz="2000" dirty="0" smtClean="0"/>
          </a:p>
          <a:p>
            <a:pPr marL="82296" indent="0" algn="just">
              <a:buNone/>
            </a:pPr>
            <a:endParaRPr lang="en-US" sz="2000" dirty="0" smtClean="0"/>
          </a:p>
          <a:p>
            <a:pPr marL="82296" indent="0" algn="just">
              <a:buNone/>
            </a:pPr>
            <a:r>
              <a:rPr lang="ru-RU" sz="2000" b="1" dirty="0" smtClean="0"/>
              <a:t>Передача зависимостей через конструктор является предпочтительным способом внедрения зависимостей, поскольку в этом случае проще всего обеспечить четкий контракт между классом и его клиентами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78603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ru-RU" sz="4000" dirty="0" smtClean="0"/>
              <a:t>Технический долг</a:t>
            </a:r>
            <a:endParaRPr lang="en-US" sz="4000" dirty="0" smtClean="0"/>
          </a:p>
        </p:txBody>
      </p:sp>
      <p:sp>
        <p:nvSpPr>
          <p:cNvPr id="11272" name="Content Placeholder 2"/>
          <p:cNvSpPr>
            <a:spLocks noGrp="1"/>
          </p:cNvSpPr>
          <p:nvPr>
            <p:ph idx="1"/>
          </p:nvPr>
        </p:nvSpPr>
        <p:spPr>
          <a:xfrm>
            <a:off x="5638800" y="1828800"/>
            <a:ext cx="3352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ru-RU" sz="2000" dirty="0" smtClean="0">
                <a:latin typeface="+mj-lt"/>
              </a:rPr>
              <a:t>увеличение времени на изменения</a:t>
            </a:r>
          </a:p>
          <a:p>
            <a:pPr eaLnBrk="1" hangingPunct="1">
              <a:defRPr/>
            </a:pPr>
            <a:r>
              <a:rPr lang="ru-RU" sz="2000" dirty="0" smtClean="0">
                <a:latin typeface="+mj-lt"/>
              </a:rPr>
              <a:t>рост количества ошибок</a:t>
            </a:r>
          </a:p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11267" name="Picture 2" descr="http://www.creditshelp.ru/images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657602"/>
            <a:ext cx="2514600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Box 5"/>
          <p:cNvSpPr txBox="1">
            <a:spLocks noChangeArrowheads="1"/>
          </p:cNvSpPr>
          <p:nvPr/>
        </p:nvSpPr>
        <p:spPr bwMode="auto">
          <a:xfrm>
            <a:off x="3886200" y="2514602"/>
            <a:ext cx="64793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4400">
                <a:latin typeface="Constantia" pitchFamily="18" charset="0"/>
              </a:rPr>
              <a:t>%</a:t>
            </a:r>
            <a:endParaRPr lang="en-US" sz="4400">
              <a:latin typeface="Constantia" pitchFamily="18" charset="0"/>
            </a:endParaRPr>
          </a:p>
        </p:txBody>
      </p:sp>
      <p:sp>
        <p:nvSpPr>
          <p:cNvPr id="11269" name="TextBox 6"/>
          <p:cNvSpPr txBox="1">
            <a:spLocks noChangeArrowheads="1"/>
          </p:cNvSpPr>
          <p:nvPr/>
        </p:nvSpPr>
        <p:spPr bwMode="auto">
          <a:xfrm>
            <a:off x="4800600" y="2286002"/>
            <a:ext cx="64793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4400">
                <a:latin typeface="Constantia" pitchFamily="18" charset="0"/>
              </a:rPr>
              <a:t>%</a:t>
            </a:r>
            <a:endParaRPr lang="en-US" sz="4400">
              <a:latin typeface="Constantia" pitchFamily="18" charset="0"/>
            </a:endParaRPr>
          </a:p>
        </p:txBody>
      </p:sp>
      <p:sp>
        <p:nvSpPr>
          <p:cNvPr id="11270" name="TextBox 7"/>
          <p:cNvSpPr txBox="1">
            <a:spLocks noChangeArrowheads="1"/>
          </p:cNvSpPr>
          <p:nvPr/>
        </p:nvSpPr>
        <p:spPr bwMode="auto">
          <a:xfrm>
            <a:off x="4191000" y="1752602"/>
            <a:ext cx="64793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4400">
                <a:latin typeface="Constantia" pitchFamily="18" charset="0"/>
              </a:rPr>
              <a:t>%</a:t>
            </a:r>
            <a:endParaRPr lang="en-US" sz="4400">
              <a:latin typeface="Constantia" pitchFamily="18" charset="0"/>
            </a:endParaRPr>
          </a:p>
        </p:txBody>
      </p:sp>
      <p:sp>
        <p:nvSpPr>
          <p:cNvPr id="11271" name="TextBox 8"/>
          <p:cNvSpPr txBox="1">
            <a:spLocks noChangeArrowheads="1"/>
          </p:cNvSpPr>
          <p:nvPr/>
        </p:nvSpPr>
        <p:spPr bwMode="auto">
          <a:xfrm>
            <a:off x="3962401" y="5257800"/>
            <a:ext cx="16664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2000" dirty="0">
                <a:latin typeface="+mj-lt"/>
              </a:rPr>
              <a:t>Тело кредита</a:t>
            </a:r>
            <a:endParaRPr lang="en-US" sz="2000" dirty="0">
              <a:latin typeface="+mj-l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09600" y="5257800"/>
            <a:ext cx="2819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943600" y="5257800"/>
            <a:ext cx="2819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3962400"/>
            <a:ext cx="35052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latin typeface="+mj-lt"/>
                <a:cs typeface="+mn-cs"/>
              </a:rPr>
              <a:t>черновая разработка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latin typeface="+mj-lt"/>
                <a:cs typeface="+mn-cs"/>
              </a:rPr>
              <a:t>отсутствие проектирования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endParaRPr lang="en-US" sz="2600" dirty="0">
              <a:latin typeface="+mn-lt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715000" y="3962400"/>
            <a:ext cx="3048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latin typeface="+mj-lt"/>
                <a:cs typeface="+mn-cs"/>
              </a:rPr>
              <a:t>рефакторинг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latin typeface="+mj-lt"/>
                <a:cs typeface="+mn-cs"/>
              </a:rPr>
              <a:t>улучшение качества дизайна и кода</a:t>
            </a:r>
          </a:p>
        </p:txBody>
      </p:sp>
      <p:sp>
        <p:nvSpPr>
          <p:cNvPr id="11281" name="Rectangle 15"/>
          <p:cNvSpPr>
            <a:spLocks noChangeArrowheads="1"/>
          </p:cNvSpPr>
          <p:nvPr/>
        </p:nvSpPr>
        <p:spPr bwMode="auto">
          <a:xfrm>
            <a:off x="228600" y="6009503"/>
            <a:ext cx="822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2000" dirty="0" smtClean="0">
                <a:latin typeface="+mj-lt"/>
              </a:rPr>
              <a:t>Вывод</a:t>
            </a:r>
            <a:r>
              <a:rPr lang="ru-RU" sz="2000" smtClean="0">
                <a:latin typeface="+mj-lt"/>
              </a:rPr>
              <a:t>: </a:t>
            </a:r>
            <a:r>
              <a:rPr lang="ru-RU" sz="2000"/>
              <a:t>технические долги == финансовые долги</a:t>
            </a:r>
            <a:endParaRPr lang="en-US" sz="2000" dirty="0">
              <a:latin typeface="+mj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42269" y="1580520"/>
            <a:ext cx="31540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Технические долги включают ту работу в проекте, которую мы решаем не делать в данный момент, но которая будет мешать развитию проекта в дальнейшем, если не будет выполнена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DI </a:t>
            </a:r>
            <a:r>
              <a:rPr lang="en-US" dirty="0" smtClean="0">
                <a:effectLst/>
              </a:rPr>
              <a:t>Patterns. Constructor </a:t>
            </a:r>
            <a:r>
              <a:rPr lang="en-US" dirty="0">
                <a:effectLst/>
              </a:rPr>
              <a:t>Injection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9200" y="1430891"/>
            <a:ext cx="77144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charset="0"/>
              </a:rPr>
              <a:t>// </a:t>
            </a:r>
            <a:r>
              <a:rPr lang="en-US" dirty="0" err="1">
                <a:latin typeface="Consolas" charset="0"/>
              </a:rPr>
              <a:t>Декораторы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var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ms</a:t>
            </a:r>
            <a:r>
              <a:rPr lang="en-US" dirty="0">
                <a:latin typeface="Consolas" charset="0"/>
              </a:rPr>
              <a:t> = new </a:t>
            </a:r>
            <a:r>
              <a:rPr lang="en-US" dirty="0" err="1">
                <a:latin typeface="Consolas" charset="0"/>
              </a:rPr>
              <a:t>MemoryStream</a:t>
            </a:r>
            <a:r>
              <a:rPr lang="en-US" dirty="0">
                <a:latin typeface="Consolas" charset="0"/>
              </a:rPr>
              <a:t>(); </a:t>
            </a:r>
            <a:endParaRPr lang="en-US" dirty="0" smtClean="0">
              <a:latin typeface="Consolas" charset="0"/>
            </a:endParaRPr>
          </a:p>
          <a:p>
            <a:r>
              <a:rPr lang="en-US" dirty="0" err="1" smtClean="0">
                <a:latin typeface="Consolas" charset="0"/>
              </a:rPr>
              <a:t>var</a:t>
            </a:r>
            <a:r>
              <a:rPr lang="en-US" dirty="0" smtClean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bs</a:t>
            </a:r>
            <a:r>
              <a:rPr lang="en-US" dirty="0">
                <a:latin typeface="Consolas" charset="0"/>
              </a:rPr>
              <a:t> = new </a:t>
            </a:r>
            <a:r>
              <a:rPr lang="en-US" dirty="0" err="1">
                <a:latin typeface="Consolas" charset="0"/>
              </a:rPr>
              <a:t>BufferedStream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ms</a:t>
            </a:r>
            <a:r>
              <a:rPr lang="en-US" dirty="0" smtClean="0">
                <a:latin typeface="Consolas" charset="0"/>
              </a:rPr>
              <a:t>);</a:t>
            </a:r>
          </a:p>
          <a:p>
            <a:r>
              <a:rPr lang="en-US" dirty="0" smtClean="0">
                <a:latin typeface="Consolas" charset="0"/>
              </a:rPr>
              <a:t> </a:t>
            </a:r>
          </a:p>
          <a:p>
            <a:r>
              <a:rPr lang="en-US" dirty="0" smtClean="0">
                <a:latin typeface="Consolas" charset="0"/>
              </a:rPr>
              <a:t>// </a:t>
            </a:r>
            <a:r>
              <a:rPr lang="en-US" dirty="0" err="1">
                <a:latin typeface="Consolas" charset="0"/>
              </a:rPr>
              <a:t>Стратегия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сортировки</a:t>
            </a:r>
            <a:r>
              <a:rPr lang="en-US" dirty="0">
                <a:latin typeface="Consolas" charset="0"/>
              </a:rPr>
              <a:t> </a:t>
            </a:r>
            <a:endParaRPr lang="en-US" dirty="0" smtClean="0">
              <a:latin typeface="Consolas" charset="0"/>
            </a:endParaRPr>
          </a:p>
          <a:p>
            <a:r>
              <a:rPr lang="en-US" dirty="0" err="1" smtClean="0">
                <a:latin typeface="Consolas" charset="0"/>
              </a:rPr>
              <a:t>var</a:t>
            </a:r>
            <a:r>
              <a:rPr lang="en-US" dirty="0" smtClean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sortedArray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= 		new</a:t>
            </a:r>
            <a:r>
              <a:rPr lang="en-US" dirty="0">
                <a:latin typeface="Consolas" charset="0"/>
              </a:rPr>
              <a:t> </a:t>
            </a:r>
            <a:r>
              <a:rPr lang="en-US" dirty="0" err="1" smtClean="0">
                <a:latin typeface="Consolas" charset="0"/>
              </a:rPr>
              <a:t>SortedList</a:t>
            </a:r>
            <a:r>
              <a:rPr lang="en-US" dirty="0" smtClean="0">
                <a:latin typeface="Consolas" charset="0"/>
              </a:rPr>
              <a:t>&lt;</a:t>
            </a:r>
            <a:r>
              <a:rPr lang="en-US" dirty="0" err="1" smtClean="0">
                <a:latin typeface="Consolas" charset="0"/>
              </a:rPr>
              <a:t>int,string</a:t>
            </a:r>
            <a:r>
              <a:rPr lang="en-US" dirty="0" smtClean="0">
                <a:latin typeface="Consolas" charset="0"/>
              </a:rPr>
              <a:t>&gt;(new</a:t>
            </a:r>
            <a:r>
              <a:rPr lang="en-US" dirty="0">
                <a:latin typeface="Consolas" charset="0"/>
              </a:rPr>
              <a:t> </a:t>
            </a:r>
            <a:r>
              <a:rPr lang="en-US" dirty="0" err="1">
                <a:latin typeface="Consolas" charset="0"/>
              </a:rPr>
              <a:t>CustomComparer</a:t>
            </a:r>
            <a:r>
              <a:rPr lang="en-US" dirty="0" smtClean="0">
                <a:latin typeface="Consolas" charset="0"/>
              </a:rPr>
              <a:t>());</a:t>
            </a:r>
          </a:p>
          <a:p>
            <a:r>
              <a:rPr lang="en-US" dirty="0" smtClean="0">
                <a:latin typeface="Consolas" charset="0"/>
              </a:rPr>
              <a:t> </a:t>
            </a:r>
          </a:p>
          <a:p>
            <a:r>
              <a:rPr lang="en-US" dirty="0" smtClean="0">
                <a:latin typeface="Consolas" charset="0"/>
              </a:rPr>
              <a:t>// </a:t>
            </a:r>
            <a:r>
              <a:rPr lang="en-US" dirty="0" err="1">
                <a:latin typeface="Consolas" charset="0"/>
              </a:rPr>
              <a:t>Класс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ResourceReader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принимает</a:t>
            </a:r>
            <a:r>
              <a:rPr lang="en-US" dirty="0">
                <a:latin typeface="Consolas" charset="0"/>
              </a:rPr>
              <a:t> Stream </a:t>
            </a:r>
            <a:endParaRPr lang="en-US" dirty="0" smtClean="0">
              <a:latin typeface="Consolas" charset="0"/>
            </a:endParaRPr>
          </a:p>
          <a:p>
            <a:r>
              <a:rPr lang="en-US" dirty="0" smtClean="0">
                <a:latin typeface="Consolas" charset="0"/>
              </a:rPr>
              <a:t>Stream </a:t>
            </a:r>
            <a:r>
              <a:rPr lang="en-US" dirty="0" err="1">
                <a:latin typeface="Consolas" charset="0"/>
              </a:rPr>
              <a:t>ms</a:t>
            </a:r>
            <a:r>
              <a:rPr lang="en-US" dirty="0">
                <a:latin typeface="Consolas" charset="0"/>
              </a:rPr>
              <a:t> = new </a:t>
            </a:r>
            <a:r>
              <a:rPr lang="en-US" dirty="0" err="1">
                <a:latin typeface="Consolas" charset="0"/>
              </a:rPr>
              <a:t>MemoryStream</a:t>
            </a:r>
            <a:r>
              <a:rPr lang="en-US" dirty="0">
                <a:latin typeface="Consolas" charset="0"/>
              </a:rPr>
              <a:t>(); </a:t>
            </a:r>
            <a:endParaRPr lang="en-US" dirty="0" smtClean="0">
              <a:latin typeface="Consolas" charset="0"/>
            </a:endParaRPr>
          </a:p>
          <a:p>
            <a:r>
              <a:rPr lang="en-US" dirty="0" err="1" smtClean="0">
                <a:latin typeface="Consolas" charset="0"/>
              </a:rPr>
              <a:t>var</a:t>
            </a:r>
            <a:r>
              <a:rPr lang="en-US" dirty="0" smtClean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resourceReader</a:t>
            </a:r>
            <a:r>
              <a:rPr lang="en-US" dirty="0">
                <a:latin typeface="Consolas" charset="0"/>
              </a:rPr>
              <a:t> = new </a:t>
            </a:r>
            <a:r>
              <a:rPr lang="en-US" dirty="0" err="1">
                <a:latin typeface="Consolas" charset="0"/>
              </a:rPr>
              <a:t>ResourceReader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ms</a:t>
            </a:r>
            <a:r>
              <a:rPr lang="en-US" dirty="0">
                <a:latin typeface="Consolas" charset="0"/>
              </a:rPr>
              <a:t>); </a:t>
            </a:r>
            <a:endParaRPr lang="en-US" dirty="0" smtClean="0">
              <a:latin typeface="Consolas" charset="0"/>
            </a:endParaRPr>
          </a:p>
          <a:p>
            <a:endParaRPr lang="en-US" dirty="0" smtClean="0">
              <a:latin typeface="Consolas" charset="0"/>
            </a:endParaRPr>
          </a:p>
          <a:p>
            <a:r>
              <a:rPr lang="en-US" dirty="0" smtClean="0">
                <a:latin typeface="Consolas" charset="0"/>
              </a:rPr>
              <a:t>// </a:t>
            </a:r>
            <a:r>
              <a:rPr lang="en-US" dirty="0" err="1">
                <a:latin typeface="Consolas" charset="0"/>
              </a:rPr>
              <a:t>BinaryReader</a:t>
            </a:r>
            <a:r>
              <a:rPr lang="en-US" dirty="0">
                <a:latin typeface="Consolas" charset="0"/>
              </a:rPr>
              <a:t>/</a:t>
            </a:r>
            <a:r>
              <a:rPr lang="en-US" dirty="0" err="1">
                <a:latin typeface="Consolas" charset="0"/>
              </a:rPr>
              <a:t>BinaryWriter</a:t>
            </a:r>
            <a:r>
              <a:rPr lang="en-US" dirty="0">
                <a:latin typeface="Consolas" charset="0"/>
              </a:rPr>
              <a:t>, </a:t>
            </a:r>
            <a:r>
              <a:rPr lang="en-US" dirty="0" err="1">
                <a:latin typeface="Consolas" charset="0"/>
              </a:rPr>
              <a:t>StreamReader</a:t>
            </a:r>
            <a:r>
              <a:rPr lang="en-US" dirty="0">
                <a:latin typeface="Consolas" charset="0"/>
              </a:rPr>
              <a:t>/</a:t>
            </a:r>
            <a:r>
              <a:rPr lang="en-US" dirty="0" err="1">
                <a:latin typeface="Consolas" charset="0"/>
              </a:rPr>
              <a:t>StreamWriter</a:t>
            </a:r>
            <a:r>
              <a:rPr lang="en-US" dirty="0">
                <a:latin typeface="Consolas" charset="0"/>
              </a:rPr>
              <a:t> </a:t>
            </a:r>
            <a:endParaRPr lang="en-US" dirty="0" smtClean="0">
              <a:latin typeface="Consolas" charset="0"/>
            </a:endParaRPr>
          </a:p>
          <a:p>
            <a:r>
              <a:rPr lang="en-US" dirty="0" smtClean="0">
                <a:latin typeface="Consolas" charset="0"/>
              </a:rPr>
              <a:t>// </a:t>
            </a:r>
            <a:r>
              <a:rPr lang="en-US" dirty="0" err="1">
                <a:latin typeface="Consolas" charset="0"/>
              </a:rPr>
              <a:t>также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принимают</a:t>
            </a:r>
            <a:r>
              <a:rPr lang="en-US" dirty="0">
                <a:latin typeface="Consolas" charset="0"/>
              </a:rPr>
              <a:t> Stream </a:t>
            </a:r>
            <a:r>
              <a:rPr lang="en-US" dirty="0" err="1">
                <a:latin typeface="Consolas" charset="0"/>
              </a:rPr>
              <a:t>через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конструктор</a:t>
            </a:r>
            <a:r>
              <a:rPr lang="en-US" dirty="0">
                <a:latin typeface="Consolas" charset="0"/>
              </a:rPr>
              <a:t> </a:t>
            </a:r>
            <a:endParaRPr lang="en-US" dirty="0" smtClean="0">
              <a:latin typeface="Consolas" charset="0"/>
            </a:endParaRPr>
          </a:p>
          <a:p>
            <a:r>
              <a:rPr lang="en-US" dirty="0" err="1" smtClean="0">
                <a:latin typeface="Consolas" charset="0"/>
              </a:rPr>
              <a:t>var</a:t>
            </a:r>
            <a:r>
              <a:rPr lang="en-US" dirty="0" smtClean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textReader</a:t>
            </a:r>
            <a:r>
              <a:rPr lang="en-US" dirty="0">
                <a:latin typeface="Consolas" charset="0"/>
              </a:rPr>
              <a:t> = new </a:t>
            </a:r>
            <a:r>
              <a:rPr lang="en-US" dirty="0" err="1">
                <a:latin typeface="Consolas" charset="0"/>
              </a:rPr>
              <a:t>StreamReader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ms</a:t>
            </a:r>
            <a:r>
              <a:rPr lang="en-US" dirty="0" smtClean="0">
                <a:latin typeface="Consolas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1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>
                <a:effectLst/>
                <a:ea typeface="Consolas" charset="0"/>
                <a:cs typeface="Consolas" charset="0"/>
              </a:rPr>
              <a:t>DI </a:t>
            </a:r>
            <a:r>
              <a:rPr lang="en-US" sz="3900" dirty="0" smtClean="0">
                <a:effectLst/>
                <a:ea typeface="Consolas" charset="0"/>
                <a:cs typeface="Consolas" charset="0"/>
              </a:rPr>
              <a:t>Patterns. </a:t>
            </a:r>
            <a:r>
              <a:rPr lang="en-US" sz="3900" dirty="0">
                <a:effectLst/>
                <a:ea typeface="Consolas" charset="0"/>
                <a:cs typeface="Consolas" charset="0"/>
              </a:rPr>
              <a:t>Property Injection</a:t>
            </a:r>
            <a:endParaRPr lang="en-US" sz="39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838200"/>
          </a:xfrm>
        </p:spPr>
        <p:txBody>
          <a:bodyPr/>
          <a:lstStyle/>
          <a:p>
            <a:pPr marL="82296" indent="0">
              <a:buNone/>
            </a:pPr>
            <a:r>
              <a:rPr lang="ru-RU" sz="2000" b="1" dirty="0">
                <a:latin typeface="Consolas" charset="0"/>
                <a:ea typeface="Consolas" charset="0"/>
                <a:cs typeface="Consolas" charset="0"/>
              </a:rPr>
              <a:t>Назначение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- </a:t>
            </a:r>
            <a:r>
              <a:rPr lang="ru-RU" sz="2000" dirty="0">
                <a:latin typeface="Consolas" charset="0"/>
                <a:ea typeface="Consolas" charset="0"/>
                <a:cs typeface="Consolas" charset="0"/>
              </a:rPr>
              <a:t>Разорвать жесткую связь между классом и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000" dirty="0">
                <a:latin typeface="Consolas" charset="0"/>
                <a:ea typeface="Consolas" charset="0"/>
                <a:cs typeface="Consolas" charset="0"/>
              </a:rPr>
              <a:t>его </a:t>
            </a:r>
            <a:r>
              <a:rPr lang="ru-RU" sz="2000" b="1" dirty="0">
                <a:latin typeface="Consolas" charset="0"/>
                <a:ea typeface="Consolas" charset="0"/>
                <a:cs typeface="Consolas" charset="0"/>
              </a:rPr>
              <a:t>необязательными</a:t>
            </a:r>
            <a:r>
              <a:rPr lang="ru-RU" sz="2000" dirty="0">
                <a:latin typeface="Consolas" charset="0"/>
                <a:ea typeface="Consolas" charset="0"/>
                <a:cs typeface="Consolas" charset="0"/>
              </a:rPr>
              <a:t> зависимостями.</a:t>
            </a:r>
          </a:p>
        </p:txBody>
      </p:sp>
      <p:sp>
        <p:nvSpPr>
          <p:cNvPr id="4" name="Rectangle 3"/>
          <p:cNvSpPr/>
          <p:nvPr/>
        </p:nvSpPr>
        <p:spPr>
          <a:xfrm>
            <a:off x="1435608" y="2438400"/>
            <a:ext cx="72511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333333"/>
                </a:solidFill>
                <a:latin typeface="+mn-lt"/>
              </a:rPr>
              <a:t>Передачу зависимости через свойство следует применять </a:t>
            </a:r>
            <a:r>
              <a:rPr lang="ru-RU" b="1" dirty="0">
                <a:solidFill>
                  <a:srgbClr val="333333"/>
                </a:solidFill>
                <a:latin typeface="+mn-lt"/>
              </a:rPr>
              <a:t>только для необязательных зависимостей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, для которых существует разумная реализация по умолчанию, известная классу сервиса; при этом должна существовать возможность изменить зависимость во время исполнения сервиса без серьезных последствий (в противном случае должно генерироваться исключение).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379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>
                <a:effectLst/>
                <a:ea typeface="Consolas" charset="0"/>
                <a:cs typeface="Consolas" charset="0"/>
              </a:rPr>
              <a:t>DI Patterns. Property Injection</a:t>
            </a:r>
            <a:endParaRPr lang="en-US" sz="3900" dirty="0">
              <a:effectLst/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35608" y="1600200"/>
            <a:ext cx="7315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Dependency.dll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interface 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IDependency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{ } 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CustomService.dll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(!) 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class 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DefaultDependency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IDependency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{ } 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CustomService.dll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class 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CustomService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    public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CustomService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    {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        Dependency = new 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DefaultDependency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    }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    public 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IDependency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Dependency { get; set; } 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12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>
                <a:effectLst/>
                <a:ea typeface="Consolas" charset="0"/>
                <a:cs typeface="Consolas" charset="0"/>
              </a:rPr>
              <a:t>DI Patterns. Property Injection</a:t>
            </a:r>
            <a:endParaRPr lang="en-US" sz="3900" dirty="0">
              <a:effectLst/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35608" y="1600200"/>
            <a:ext cx="7315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public class 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CustomService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    private 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readonly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IDependency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_dependency;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    public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CustomService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        : this(new 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DefaultDependency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    {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   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CustomService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IDependency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dependency)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   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        _dependency = dependency;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    }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15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>
                <a:effectLst/>
                <a:ea typeface="Consolas" charset="0"/>
                <a:cs typeface="Consolas" charset="0"/>
              </a:rPr>
              <a:t>DI Patterns. </a:t>
            </a:r>
            <a:r>
              <a:rPr lang="en-US" sz="4000" dirty="0" smtClean="0">
                <a:effectLst/>
              </a:rPr>
              <a:t>Method Injection</a:t>
            </a:r>
            <a:endParaRPr lang="en-US" sz="3900" dirty="0">
              <a:effectLst/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0" y="1600200"/>
            <a:ext cx="76078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+mn-lt"/>
              </a:rPr>
              <a:t>Назначение</a:t>
            </a:r>
            <a:r>
              <a:rPr lang="en-US" b="1" dirty="0" smtClean="0">
                <a:latin typeface="+mn-lt"/>
              </a:rPr>
              <a:t> </a:t>
            </a:r>
            <a:r>
              <a:rPr lang="ru-RU" dirty="0" smtClean="0">
                <a:latin typeface="+mn-lt"/>
              </a:rPr>
              <a:t>Предоставить </a:t>
            </a:r>
            <a:r>
              <a:rPr lang="ru-RU" dirty="0">
                <a:latin typeface="+mn-lt"/>
              </a:rPr>
              <a:t>классу сервиса дополнительную информацию для выполнения определенной задачи</a:t>
            </a:r>
            <a:r>
              <a:rPr lang="ru-RU" dirty="0" smtClean="0">
                <a:latin typeface="+mn-lt"/>
              </a:rPr>
              <a:t>.</a:t>
            </a:r>
            <a:endParaRPr lang="en-US" dirty="0" smtClean="0">
              <a:latin typeface="+mn-lt"/>
            </a:endParaRPr>
          </a:p>
          <a:p>
            <a:pPr algn="just"/>
            <a:endParaRPr lang="en-US" dirty="0">
              <a:latin typeface="+mn-lt"/>
            </a:endParaRPr>
          </a:p>
          <a:p>
            <a:pPr algn="just"/>
            <a:r>
              <a:rPr lang="ru-RU" dirty="0">
                <a:latin typeface="+mn-lt"/>
              </a:rPr>
              <a:t>Зависимости, передаваемые через конструктор или свойство являются «статическими» зависимостями и требуются объекту на протяжении всего времени его жизни, и не изменяются от одной операции к другой. </a:t>
            </a:r>
            <a:r>
              <a:rPr lang="ru-RU" dirty="0" smtClean="0">
                <a:latin typeface="+mn-lt"/>
              </a:rPr>
              <a:t>Когда зависимость </a:t>
            </a:r>
            <a:r>
              <a:rPr lang="ru-RU" dirty="0">
                <a:latin typeface="+mn-lt"/>
              </a:rPr>
              <a:t>(ее реальный тип или состояние) может быть разной от вызова к вызову или это единственный способ передачи зависимости, поскольку метод является </a:t>
            </a:r>
            <a:r>
              <a:rPr lang="ru-RU" dirty="0" smtClean="0">
                <a:latin typeface="+mn-lt"/>
              </a:rPr>
              <a:t>статическим, тогда </a:t>
            </a:r>
            <a:r>
              <a:rPr lang="ru-RU" dirty="0">
                <a:latin typeface="+mn-lt"/>
              </a:rPr>
              <a:t>более подходящим является передача зависимости именно через </a:t>
            </a:r>
            <a:r>
              <a:rPr lang="ru-RU" dirty="0" smtClean="0">
                <a:latin typeface="+mn-lt"/>
              </a:rPr>
              <a:t>метод.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42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>
                <a:effectLst/>
                <a:ea typeface="Consolas" charset="0"/>
                <a:cs typeface="Consolas" charset="0"/>
              </a:rPr>
              <a:t>DI Patterns. </a:t>
            </a:r>
            <a:r>
              <a:rPr lang="en-US" sz="4000" dirty="0" smtClean="0">
                <a:effectLst/>
              </a:rPr>
              <a:t>Method Injection</a:t>
            </a:r>
            <a:endParaRPr lang="en-US" sz="3900" dirty="0">
              <a:effectLst/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95400" y="1295400"/>
            <a:ext cx="76382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Метод является статическим и другие варианты не подходят.</a:t>
            </a:r>
            <a:endParaRPr lang="ru-RU" dirty="0" smtClean="0">
              <a:solidFill>
                <a:srgbClr val="333333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dirty="0">
              <a:solidFill>
                <a:srgbClr val="333333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interface</a:t>
            </a:r>
            <a:r>
              <a:rPr lang="ru-RU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ICurrencyRate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     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GetCurrencyRate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(string currency);</a:t>
            </a:r>
            <a:b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ru-RU" dirty="0" smtClean="0">
              <a:solidFill>
                <a:srgbClr val="333333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PaymentService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public </a:t>
            </a:r>
            <a:r>
              <a:rPr lang="en-US" b="1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 Money 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CalculatePayment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endParaRPr lang="ru-RU" dirty="0" smtClean="0">
              <a:solidFill>
                <a:srgbClr val="333333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u-RU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ICurrencyRate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currencyRate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b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b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    return new Money(); </a:t>
            </a:r>
            <a:b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solidFill>
                <a:srgbClr val="33333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0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>
                <a:effectLst/>
                <a:ea typeface="Consolas" charset="0"/>
                <a:cs typeface="Consolas" charset="0"/>
              </a:rPr>
              <a:t>DI Patterns. </a:t>
            </a:r>
            <a:r>
              <a:rPr lang="en-US" sz="4000" dirty="0" smtClean="0">
                <a:effectLst/>
              </a:rPr>
              <a:t>Method Injection</a:t>
            </a:r>
            <a:endParaRPr lang="en-US" sz="3900" dirty="0">
              <a:effectLst/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95400" y="1295400"/>
            <a:ext cx="76382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Зависимость </a:t>
            </a:r>
            <a:r>
              <a:rPr lang="ru-RU" b="1" dirty="0"/>
              <a:t>может изменяться от операции к </a:t>
            </a:r>
            <a:r>
              <a:rPr lang="ru-RU" b="1" dirty="0" smtClean="0"/>
              <a:t>операции</a:t>
            </a:r>
          </a:p>
          <a:p>
            <a:endParaRPr lang="ru-RU" dirty="0">
              <a:solidFill>
                <a:srgbClr val="333333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Задает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стратегию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форматирования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отчета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public interface 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IReportFormatter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   string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GetFormatString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 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 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ReportService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public string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CreateReport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IReportFormatter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reportFormatter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   return default(string); 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solidFill>
                <a:srgbClr val="33333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Dependecy</a:t>
            </a:r>
            <a:r>
              <a:rPr lang="en-US" sz="4000" dirty="0"/>
              <a:t> Injection </a:t>
            </a:r>
            <a:r>
              <a:rPr lang="en-US" sz="4000" dirty="0" err="1"/>
              <a:t>контейнеры</a:t>
            </a:r>
            <a:endParaRPr lang="en-US" sz="3900" dirty="0">
              <a:effectLst/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95400" y="1295400"/>
            <a:ext cx="76382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Corbel" charset="0"/>
                <a:ea typeface="Corbel" charset="0"/>
                <a:cs typeface="Corbel" charset="0"/>
              </a:rPr>
              <a:t>StructureMap</a:t>
            </a:r>
            <a:r>
              <a:rPr lang="en-US" dirty="0">
                <a:latin typeface="Corbel" charset="0"/>
                <a:ea typeface="Corbel" charset="0"/>
                <a:cs typeface="Corbel" charset="0"/>
              </a:rPr>
              <a:t> (</a:t>
            </a:r>
            <a:r>
              <a:rPr lang="en-US" dirty="0" err="1">
                <a:latin typeface="Corbel" charset="0"/>
                <a:ea typeface="Corbel" charset="0"/>
                <a:cs typeface="Corbel" charset="0"/>
              </a:rPr>
              <a:t>AltDotNet</a:t>
            </a:r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)</a:t>
            </a:r>
            <a:r>
              <a:rPr lang="ru-RU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	http</a:t>
            </a:r>
            <a:r>
              <a:rPr lang="en-US" dirty="0">
                <a:latin typeface="Corbel" charset="0"/>
                <a:ea typeface="Corbel" charset="0"/>
                <a:cs typeface="Corbel" charset="0"/>
              </a:rPr>
              <a:t>://</a:t>
            </a:r>
            <a:r>
              <a:rPr lang="en-US" dirty="0" err="1">
                <a:latin typeface="Corbel" charset="0"/>
                <a:ea typeface="Corbel" charset="0"/>
                <a:cs typeface="Corbel" charset="0"/>
              </a:rPr>
              <a:t>structuremap.sourceforge.net</a:t>
            </a:r>
            <a:r>
              <a:rPr lang="en-US" dirty="0">
                <a:latin typeface="Corbel" charset="0"/>
                <a:ea typeface="Corbel" charset="0"/>
                <a:cs typeface="Corbel" charset="0"/>
              </a:rPr>
              <a:t>/</a:t>
            </a:r>
            <a:r>
              <a:rPr lang="en-US" dirty="0" err="1">
                <a:latin typeface="Corbel" charset="0"/>
                <a:ea typeface="Corbel" charset="0"/>
                <a:cs typeface="Corbel" charset="0"/>
              </a:rPr>
              <a:t>Default.htm</a:t>
            </a:r>
            <a:endParaRPr lang="en-US" dirty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rbel" charset="0"/>
                <a:ea typeface="Corbel" charset="0"/>
                <a:cs typeface="Corbel" charset="0"/>
              </a:rPr>
              <a:t>Castle Windsor (</a:t>
            </a:r>
            <a:r>
              <a:rPr lang="en-US" dirty="0" err="1">
                <a:latin typeface="Corbel" charset="0"/>
                <a:ea typeface="Corbel" charset="0"/>
                <a:cs typeface="Corbel" charset="0"/>
              </a:rPr>
              <a:t>AltDotNet</a:t>
            </a:r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)</a:t>
            </a:r>
            <a:r>
              <a:rPr lang="ru-RU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	http</a:t>
            </a:r>
            <a:r>
              <a:rPr lang="en-US" dirty="0">
                <a:latin typeface="Corbel" charset="0"/>
                <a:ea typeface="Corbel" charset="0"/>
                <a:cs typeface="Corbel" charset="0"/>
              </a:rPr>
              <a:t>://</a:t>
            </a:r>
            <a:r>
              <a:rPr lang="en-US" dirty="0" err="1">
                <a:latin typeface="Corbel" charset="0"/>
                <a:ea typeface="Corbel" charset="0"/>
                <a:cs typeface="Corbel" charset="0"/>
              </a:rPr>
              <a:t>www.castleproject.org</a:t>
            </a:r>
            <a:r>
              <a:rPr lang="en-US" dirty="0">
                <a:latin typeface="Corbel" charset="0"/>
                <a:ea typeface="Corbel" charset="0"/>
                <a:cs typeface="Corbel" charset="0"/>
              </a:rPr>
              <a:t>/container/</a:t>
            </a:r>
            <a:r>
              <a:rPr lang="en-US" dirty="0" err="1">
                <a:latin typeface="Corbel" charset="0"/>
                <a:ea typeface="Corbel" charset="0"/>
                <a:cs typeface="Corbel" charset="0"/>
              </a:rPr>
              <a:t>index.html</a:t>
            </a:r>
            <a:endParaRPr lang="en-US" dirty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rbel" charset="0"/>
                <a:ea typeface="Corbel" charset="0"/>
                <a:cs typeface="Corbel" charset="0"/>
              </a:rPr>
              <a:t>Unity (Microsoft P&amp;P</a:t>
            </a:r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) </a:t>
            </a:r>
          </a:p>
          <a:p>
            <a:r>
              <a:rPr lang="en-US" dirty="0">
                <a:latin typeface="Corbel" charset="0"/>
                <a:ea typeface="Corbel" charset="0"/>
                <a:cs typeface="Corbel" charset="0"/>
              </a:rPr>
              <a:t>	</a:t>
            </a:r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http</a:t>
            </a:r>
            <a:r>
              <a:rPr lang="en-US" dirty="0">
                <a:latin typeface="Corbel" charset="0"/>
                <a:ea typeface="Corbel" charset="0"/>
                <a:cs typeface="Corbel" charset="0"/>
              </a:rPr>
              <a:t>://</a:t>
            </a:r>
            <a:r>
              <a:rPr lang="en-US" dirty="0" err="1">
                <a:latin typeface="Corbel" charset="0"/>
                <a:ea typeface="Corbel" charset="0"/>
                <a:cs typeface="Corbel" charset="0"/>
              </a:rPr>
              <a:t>www.codeplex.com</a:t>
            </a:r>
            <a:r>
              <a:rPr lang="en-US" dirty="0">
                <a:latin typeface="Corbel" charset="0"/>
                <a:ea typeface="Corbel" charset="0"/>
                <a:cs typeface="Corbel" charset="0"/>
              </a:rPr>
              <a:t>/unity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Corbel" charset="0"/>
                <a:ea typeface="Corbel" charset="0"/>
                <a:cs typeface="Corbel" charset="0"/>
              </a:rPr>
              <a:t>Ninject</a:t>
            </a:r>
            <a:r>
              <a:rPr lang="en-US" dirty="0">
                <a:latin typeface="Corbel" charset="0"/>
                <a:ea typeface="Corbel" charset="0"/>
                <a:cs typeface="Corbel" charset="0"/>
              </a:rPr>
              <a:t> (open </a:t>
            </a:r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source) </a:t>
            </a:r>
            <a:r>
              <a:rPr lang="en-US" u="sng" dirty="0" smtClean="0">
                <a:latin typeface="Corbel" charset="0"/>
                <a:ea typeface="Corbel" charset="0"/>
                <a:cs typeface="Corbel" charset="0"/>
                <a:hlinkClick r:id="rId3"/>
              </a:rPr>
              <a:t>http</a:t>
            </a:r>
            <a:r>
              <a:rPr lang="en-US" u="sng" dirty="0">
                <a:latin typeface="Corbel" charset="0"/>
                <a:ea typeface="Corbel" charset="0"/>
                <a:cs typeface="Corbel" charset="0"/>
                <a:hlinkClick r:id="rId3"/>
              </a:rPr>
              <a:t>://</a:t>
            </a:r>
            <a:r>
              <a:rPr lang="en-US" u="sng" dirty="0" smtClean="0">
                <a:latin typeface="Corbel" charset="0"/>
                <a:ea typeface="Corbel" charset="0"/>
                <a:cs typeface="Corbel" charset="0"/>
                <a:hlinkClick r:id="rId3"/>
              </a:rPr>
              <a:t>ninject.org</a:t>
            </a:r>
          </a:p>
        </p:txBody>
      </p:sp>
    </p:spTree>
    <p:extLst>
      <p:ext uri="{BB962C8B-B14F-4D97-AF65-F5344CB8AC3E}">
        <p14:creationId xmlns:p14="http://schemas.microsoft.com/office/powerpoint/2010/main" val="114319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Dependecy</a:t>
            </a:r>
            <a:r>
              <a:rPr lang="en-US" sz="4000" dirty="0"/>
              <a:t> Injection </a:t>
            </a:r>
            <a:r>
              <a:rPr lang="en-US" sz="4000" dirty="0" err="1"/>
              <a:t>контейнеры</a:t>
            </a:r>
            <a:endParaRPr lang="en-US" sz="3900" dirty="0">
              <a:effectLst/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97761"/>
            <a:ext cx="6070600" cy="47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6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7" y="1918494"/>
            <a:ext cx="7315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ru-RU" sz="4000" smtClean="0"/>
              <a:t>Свойства качественного</a:t>
            </a:r>
            <a:r>
              <a:rPr lang="en-US" sz="4000" smtClean="0"/>
              <a:t> </a:t>
            </a:r>
            <a:r>
              <a:rPr lang="ru-RU" sz="4000" smtClean="0"/>
              <a:t>кода</a:t>
            </a:r>
            <a:endParaRPr lang="en-US" sz="400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229600" cy="48768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latin typeface="+mj-lt"/>
              </a:rPr>
              <a:t>расширяемость, гибкость (</a:t>
            </a:r>
            <a:r>
              <a:rPr lang="en-US" sz="2000" dirty="0" smtClean="0">
                <a:latin typeface="+mj-lt"/>
              </a:rPr>
              <a:t>extensibility, agility)</a:t>
            </a:r>
            <a:endParaRPr lang="ru-RU" sz="2000" dirty="0" smtClean="0">
              <a:latin typeface="+mj-lt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latin typeface="+mj-lt"/>
              </a:rPr>
              <a:t>сопровождаемость (</a:t>
            </a:r>
            <a:r>
              <a:rPr lang="en-US" sz="2000" dirty="0" smtClean="0">
                <a:latin typeface="+mj-lt"/>
              </a:rPr>
              <a:t>maintainability)</a:t>
            </a:r>
            <a:endParaRPr lang="ru-RU" sz="2000" dirty="0" smtClean="0">
              <a:latin typeface="+mj-lt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latin typeface="+mj-lt"/>
              </a:rPr>
              <a:t>простота (</a:t>
            </a:r>
            <a:r>
              <a:rPr lang="en-US" sz="2000" dirty="0" smtClean="0">
                <a:latin typeface="+mj-lt"/>
              </a:rPr>
              <a:t>simplicity)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latin typeface="+mj-lt"/>
              </a:rPr>
              <a:t>читабельность, понятность (</a:t>
            </a:r>
            <a:r>
              <a:rPr lang="en-US" sz="2000" dirty="0" smtClean="0">
                <a:latin typeface="+mj-lt"/>
              </a:rPr>
              <a:t>readability, clarity)</a:t>
            </a:r>
            <a:endParaRPr lang="ru-RU" sz="2000" dirty="0" smtClean="0">
              <a:latin typeface="+mj-lt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000" dirty="0" smtClean="0">
                <a:latin typeface="+mj-lt"/>
              </a:rPr>
              <a:t>тестируемость (</a:t>
            </a:r>
            <a:r>
              <a:rPr lang="en-US" sz="2000" dirty="0" smtClean="0">
                <a:latin typeface="+mj-lt"/>
              </a:rPr>
              <a:t>testability)</a:t>
            </a:r>
            <a:endParaRPr lang="ru-RU" sz="2000" dirty="0" smtClean="0">
              <a:latin typeface="+mj-lt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sz="2000" dirty="0" smtClean="0"/>
          </a:p>
          <a:p>
            <a:pPr marL="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dirty="0" smtClean="0">
                <a:latin typeface="+mj-lt"/>
              </a:rPr>
              <a:t>Качественный код </a:t>
            </a:r>
            <a:r>
              <a:rPr lang="en-US" sz="2000" dirty="0" smtClean="0">
                <a:latin typeface="+mj-lt"/>
              </a:rPr>
              <a:t>-</a:t>
            </a:r>
            <a:r>
              <a:rPr lang="ru-RU" sz="2000" dirty="0" smtClean="0">
                <a:latin typeface="+mj-lt"/>
              </a:rPr>
              <a:t> это не просто какой-то абстрактный «красивый» код, а код, которые обладает полезными внутренними свойствами.</a:t>
            </a:r>
            <a:endParaRPr lang="en-US" sz="2000" dirty="0" smtClean="0">
              <a:latin typeface="+mj-lt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000" dirty="0" smtClean="0"/>
          </a:p>
        </p:txBody>
      </p:sp>
      <p:pic>
        <p:nvPicPr>
          <p:cNvPr id="12292" name="Picture 2" descr="Мирмекийский клад. Фото Сергея Орлов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600201"/>
            <a:ext cx="21336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4400"/>
            <a:ext cx="81915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ecx.images-amazon.com/images/I/41byrwtNAiL._SX258_PJlook-inside-v2,TopRight,1,0_SH20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3886200" cy="4857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86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ru-RU" sz="4000" smtClean="0"/>
              <a:t>Как писать качественный код</a:t>
            </a:r>
            <a:endParaRPr lang="en-US" sz="400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4038600" cy="25908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  <a:defRPr/>
            </a:pPr>
            <a:r>
              <a:rPr lang="ru-RU" sz="2000" b="1" dirty="0" smtClean="0">
                <a:latin typeface="+mj-lt"/>
              </a:rPr>
              <a:t>Чем руководствоваться?</a:t>
            </a:r>
          </a:p>
          <a:p>
            <a:pPr eaLnBrk="1" hangingPunct="1">
              <a:defRPr/>
            </a:pPr>
            <a:r>
              <a:rPr lang="ru-RU" sz="2000" dirty="0" smtClean="0">
                <a:latin typeface="+mj-lt"/>
              </a:rPr>
              <a:t>здравый смысл, опыт</a:t>
            </a:r>
          </a:p>
          <a:p>
            <a:pPr eaLnBrk="1" hangingPunct="1">
              <a:defRPr/>
            </a:pPr>
            <a:r>
              <a:rPr lang="ru-RU" sz="2000" dirty="0" smtClean="0">
                <a:latin typeface="+mj-lt"/>
              </a:rPr>
              <a:t>паттерны проектирования</a:t>
            </a:r>
          </a:p>
          <a:p>
            <a:pPr eaLnBrk="1" hangingPunct="1">
              <a:defRPr/>
            </a:pPr>
            <a:r>
              <a:rPr lang="ru-RU" sz="2000" dirty="0" smtClean="0">
                <a:latin typeface="+mj-lt"/>
              </a:rPr>
              <a:t>принципы проектирования</a:t>
            </a:r>
            <a:endParaRPr lang="en-US" sz="2000" dirty="0" smtClean="0">
              <a:latin typeface="+mj-lt"/>
            </a:endParaRPr>
          </a:p>
          <a:p>
            <a:pPr eaLnBrk="1" hangingPunct="1">
              <a:defRPr/>
            </a:pPr>
            <a:r>
              <a:rPr lang="ru-RU" sz="2000" dirty="0" smtClean="0">
                <a:latin typeface="+mj-lt"/>
              </a:rPr>
              <a:t>правила рефакторинга</a:t>
            </a:r>
          </a:p>
          <a:p>
            <a:pPr eaLnBrk="1" hangingPunct="1">
              <a:defRPr/>
            </a:pPr>
            <a:r>
              <a:rPr lang="ru-RU" sz="2000" dirty="0" smtClean="0">
                <a:latin typeface="+mj-lt"/>
              </a:rPr>
              <a:t>модульные тесты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0" y="1676400"/>
            <a:ext cx="4419600" cy="2590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defRPr/>
            </a:pPr>
            <a:r>
              <a:rPr lang="ru-RU" sz="2000" b="1" dirty="0">
                <a:latin typeface="+mj-lt"/>
                <a:cs typeface="+mn-cs"/>
              </a:rPr>
              <a:t>Когда нужно рефакторить?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latin typeface="+mj-lt"/>
                <a:cs typeface="+mn-cs"/>
              </a:rPr>
              <a:t>анти-паттерны проектирования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US" sz="2000" dirty="0">
                <a:latin typeface="+mj-lt"/>
                <a:cs typeface="+mn-cs"/>
              </a:rPr>
              <a:t>code smell</a:t>
            </a:r>
            <a:endParaRPr lang="ru-RU" sz="2000" dirty="0">
              <a:latin typeface="+mj-lt"/>
              <a:cs typeface="+mn-cs"/>
            </a:endParaRP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latin typeface="+mj-lt"/>
                <a:cs typeface="+mn-cs"/>
              </a:rPr>
              <a:t>костыли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latin typeface="+mj-lt"/>
                <a:cs typeface="+mn-cs"/>
              </a:rPr>
              <a:t>большие  временные затраты на изменения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4267200"/>
            <a:ext cx="4038600" cy="2286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defRPr/>
            </a:pPr>
            <a:r>
              <a:rPr lang="ru-RU" sz="2000" b="1" dirty="0">
                <a:latin typeface="+mj-lt"/>
                <a:cs typeface="+mn-cs"/>
              </a:rPr>
              <a:t>Практики: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latin typeface="+mj-lt"/>
                <a:cs typeface="+mn-cs"/>
              </a:rPr>
              <a:t>парное программирование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US" sz="2000" dirty="0">
                <a:latin typeface="+mj-lt"/>
                <a:cs typeface="+mn-cs"/>
              </a:rPr>
              <a:t>code review</a:t>
            </a:r>
            <a:endParaRPr lang="ru-RU" sz="2000" dirty="0">
              <a:latin typeface="+mj-lt"/>
              <a:cs typeface="+mn-cs"/>
            </a:endParaRP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latin typeface="+mj-lt"/>
                <a:cs typeface="+mn-cs"/>
              </a:rPr>
              <a:t>рефакторинг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ru-RU" sz="2000" dirty="0">
                <a:latin typeface="+mj-lt"/>
                <a:cs typeface="+mn-cs"/>
              </a:rPr>
              <a:t>модульные тесты и </a:t>
            </a:r>
            <a:r>
              <a:rPr lang="en-US" sz="2000" dirty="0">
                <a:latin typeface="+mj-lt"/>
                <a:cs typeface="+mn-cs"/>
              </a:rPr>
              <a:t>TDD/BDD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endParaRPr lang="ru-RU" sz="2000" dirty="0">
              <a:latin typeface="+mn-lt"/>
              <a:cs typeface="+mn-cs"/>
            </a:endParaRP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endParaRPr lang="ru-RU" sz="2000" dirty="0">
              <a:latin typeface="+mn-l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04851"/>
          </a:xfrm>
        </p:spPr>
        <p:txBody>
          <a:bodyPr/>
          <a:lstStyle/>
          <a:p>
            <a:pPr eaLnBrk="1" hangingPunct="1"/>
            <a:r>
              <a:rPr lang="ru-RU" sz="4000" smtClean="0"/>
              <a:t>Иерархия. Принципы и паттерны</a:t>
            </a:r>
          </a:p>
        </p:txBody>
      </p:sp>
      <p:pic>
        <p:nvPicPr>
          <p:cNvPr id="14339" name="Picture 2" descr="[image[4].png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4" y="1828800"/>
            <a:ext cx="56038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Солнцестояние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Солнцестояние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8590</TotalTime>
  <Words>4586</Words>
  <Application>Microsoft Macintosh PowerPoint</Application>
  <PresentationFormat>On-screen Show (4:3)</PresentationFormat>
  <Paragraphs>709</Paragraphs>
  <Slides>71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Arial</vt:lpstr>
      <vt:lpstr>Calibri</vt:lpstr>
      <vt:lpstr>Consolas</vt:lpstr>
      <vt:lpstr>Constantia</vt:lpstr>
      <vt:lpstr>Corbel</vt:lpstr>
      <vt:lpstr>Courier New</vt:lpstr>
      <vt:lpstr>Georgia</vt:lpstr>
      <vt:lpstr>Gill Sans MT</vt:lpstr>
      <vt:lpstr>PetersburgC</vt:lpstr>
      <vt:lpstr>Verdana</vt:lpstr>
      <vt:lpstr>Wingdings</vt:lpstr>
      <vt:lpstr>Wingdings 2</vt:lpstr>
      <vt:lpstr>Солнцестояние</vt:lpstr>
      <vt:lpstr>PowerPoint Presentation</vt:lpstr>
      <vt:lpstr>Процесс разработки</vt:lpstr>
      <vt:lpstr>С точки зрения клиента:</vt:lpstr>
      <vt:lpstr>Момент истины</vt:lpstr>
      <vt:lpstr>Нарастание энтропии</vt:lpstr>
      <vt:lpstr>Технический долг</vt:lpstr>
      <vt:lpstr>Свойства качественного кода</vt:lpstr>
      <vt:lpstr>Как писать качественный код</vt:lpstr>
      <vt:lpstr>Иерархия. Принципы и паттерны</vt:lpstr>
      <vt:lpstr>Общие принципы проектирования</vt:lpstr>
      <vt:lpstr>SoC: Separation of Concerns</vt:lpstr>
      <vt:lpstr>DRY: Don’t Repeat Yourself</vt:lpstr>
      <vt:lpstr>Low Coupling</vt:lpstr>
      <vt:lpstr>High Cohesion</vt:lpstr>
      <vt:lpstr>KISS: Keep it simple, stupid!</vt:lpstr>
      <vt:lpstr>YAGNI: You Ain’t Gonna Need It</vt:lpstr>
      <vt:lpstr>Don’t make me think</vt:lpstr>
      <vt:lpstr>Hide Implementation Details</vt:lpstr>
      <vt:lpstr>Avoid Premature Optimization</vt:lpstr>
      <vt:lpstr>Принципы объектно-ориентированного проектирования</vt:lpstr>
      <vt:lpstr>PowerPoint Presentation</vt:lpstr>
      <vt:lpstr>SRP: Single Responsibility Principle</vt:lpstr>
      <vt:lpstr>SRP: Single Responsibility Principle</vt:lpstr>
      <vt:lpstr>PowerPoint Presentation</vt:lpstr>
      <vt:lpstr>PowerPoint Presentation</vt:lpstr>
      <vt:lpstr>Типичные примеры нарушения SRP </vt:lpstr>
      <vt:lpstr>Типичные примеры нарушения SRP </vt:lpstr>
      <vt:lpstr>OCP: Open-Closed Principle</vt:lpstr>
      <vt:lpstr>OCP: Open-Closed Principle</vt:lpstr>
      <vt:lpstr>OCP: Open-Closed Principle</vt:lpstr>
      <vt:lpstr>OCP: Open-Closed Principle</vt:lpstr>
      <vt:lpstr>OCP: Open-Closed Principle</vt:lpstr>
      <vt:lpstr>OCP: Open-Closed Principle</vt:lpstr>
      <vt:lpstr>OCP: неправильный вариант</vt:lpstr>
      <vt:lpstr>OCP: правильный вариант</vt:lpstr>
      <vt:lpstr>OCP: типичные нарушения</vt:lpstr>
      <vt:lpstr>LSP: Liskov Substitution Principle</vt:lpstr>
      <vt:lpstr>LSP: Liskov Substitution Principle</vt:lpstr>
      <vt:lpstr>LSP: Liskov Substitution Principle</vt:lpstr>
      <vt:lpstr>LSP: Liskov Substitution Principle</vt:lpstr>
      <vt:lpstr>LSP: неправильный вариант</vt:lpstr>
      <vt:lpstr>LSP: правильный вариант</vt:lpstr>
      <vt:lpstr>LSP и контракты </vt:lpstr>
      <vt:lpstr>Типичные примеры нарушения LSP </vt:lpstr>
      <vt:lpstr>ISP: Interface Segregation Principle</vt:lpstr>
      <vt:lpstr>ISP: Interface Segregation Principle</vt:lpstr>
      <vt:lpstr>ISP: Interface Segregation Principle</vt:lpstr>
      <vt:lpstr>ISP: неправильный вариант</vt:lpstr>
      <vt:lpstr>ISP: правильный вариант</vt:lpstr>
      <vt:lpstr>Типичные примеры нарушения ISP </vt:lpstr>
      <vt:lpstr>DIP: Dependency Inversion Principle</vt:lpstr>
      <vt:lpstr>DIP: Dependency Inversion Principle</vt:lpstr>
      <vt:lpstr>DIP: Dependency Inversion Principle</vt:lpstr>
      <vt:lpstr>DIP: Dependency Inversion Principle</vt:lpstr>
      <vt:lpstr>DIP: неправильный вариант</vt:lpstr>
      <vt:lpstr>DIP: правильный вариант</vt:lpstr>
      <vt:lpstr>DIP: Dependency Inversion Principle</vt:lpstr>
      <vt:lpstr>DIP: Dependency Inversion Principle</vt:lpstr>
      <vt:lpstr>DI Patterns. Constructor Injection</vt:lpstr>
      <vt:lpstr>DI Patterns. Constructor Injection</vt:lpstr>
      <vt:lpstr>DI Patterns. Property Injection</vt:lpstr>
      <vt:lpstr>DI Patterns. Property Injection</vt:lpstr>
      <vt:lpstr>DI Patterns. Property Injection</vt:lpstr>
      <vt:lpstr>DI Patterns. Method Injection</vt:lpstr>
      <vt:lpstr>DI Patterns. Method Injection</vt:lpstr>
      <vt:lpstr>DI Patterns. Method Injection</vt:lpstr>
      <vt:lpstr>Dependecy Injection контейнеры</vt:lpstr>
      <vt:lpstr>Dependecy Injection контейнеры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&lt;Presentation title&gt;</dc:title>
  <dc:creator>Alex Konduforov</dc:creator>
  <cp:lastModifiedBy>Microsoft Office User</cp:lastModifiedBy>
  <cp:revision>1420</cp:revision>
  <dcterms:created xsi:type="dcterms:W3CDTF">2009-12-21T16:11:35Z</dcterms:created>
  <dcterms:modified xsi:type="dcterms:W3CDTF">2015-11-06T13:34:38Z</dcterms:modified>
</cp:coreProperties>
</file>